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handoutMasterIdLst>
    <p:handoutMasterId r:id="rId102"/>
  </p:handoutMasterIdLst>
  <p:sldIdLst>
    <p:sldId id="256" r:id="rId2"/>
    <p:sldId id="378" r:id="rId3"/>
    <p:sldId id="417" r:id="rId4"/>
    <p:sldId id="418" r:id="rId5"/>
    <p:sldId id="421" r:id="rId6"/>
    <p:sldId id="420" r:id="rId7"/>
    <p:sldId id="422" r:id="rId8"/>
    <p:sldId id="423" r:id="rId9"/>
    <p:sldId id="424" r:id="rId10"/>
    <p:sldId id="430" r:id="rId11"/>
    <p:sldId id="429" r:id="rId12"/>
    <p:sldId id="426" r:id="rId13"/>
    <p:sldId id="498" r:id="rId14"/>
    <p:sldId id="440" r:id="rId15"/>
    <p:sldId id="441" r:id="rId16"/>
    <p:sldId id="443" r:id="rId17"/>
    <p:sldId id="431" r:id="rId18"/>
    <p:sldId id="432" r:id="rId19"/>
    <p:sldId id="433" r:id="rId20"/>
    <p:sldId id="436" r:id="rId21"/>
    <p:sldId id="434" r:id="rId22"/>
    <p:sldId id="437" r:id="rId23"/>
    <p:sldId id="439" r:id="rId24"/>
    <p:sldId id="442" r:id="rId25"/>
    <p:sldId id="444" r:id="rId26"/>
    <p:sldId id="438" r:id="rId27"/>
    <p:sldId id="445" r:id="rId28"/>
    <p:sldId id="446" r:id="rId29"/>
    <p:sldId id="447" r:id="rId30"/>
    <p:sldId id="449" r:id="rId31"/>
    <p:sldId id="448" r:id="rId32"/>
    <p:sldId id="450" r:id="rId33"/>
    <p:sldId id="517" r:id="rId34"/>
    <p:sldId id="451" r:id="rId35"/>
    <p:sldId id="453" r:id="rId36"/>
    <p:sldId id="452" r:id="rId37"/>
    <p:sldId id="514" r:id="rId38"/>
    <p:sldId id="515" r:id="rId39"/>
    <p:sldId id="516" r:id="rId40"/>
    <p:sldId id="518" r:id="rId41"/>
    <p:sldId id="519" r:id="rId42"/>
    <p:sldId id="520" r:id="rId43"/>
    <p:sldId id="521" r:id="rId44"/>
    <p:sldId id="455" r:id="rId45"/>
    <p:sldId id="454" r:id="rId46"/>
    <p:sldId id="456" r:id="rId47"/>
    <p:sldId id="457" r:id="rId48"/>
    <p:sldId id="458" r:id="rId49"/>
    <p:sldId id="522" r:id="rId50"/>
    <p:sldId id="523" r:id="rId51"/>
    <p:sldId id="499" r:id="rId52"/>
    <p:sldId id="500" r:id="rId53"/>
    <p:sldId id="501" r:id="rId54"/>
    <p:sldId id="502" r:id="rId55"/>
    <p:sldId id="503" r:id="rId56"/>
    <p:sldId id="504" r:id="rId57"/>
    <p:sldId id="505" r:id="rId58"/>
    <p:sldId id="512" r:id="rId59"/>
    <p:sldId id="506" r:id="rId60"/>
    <p:sldId id="507" r:id="rId61"/>
    <p:sldId id="509" r:id="rId62"/>
    <p:sldId id="508" r:id="rId63"/>
    <p:sldId id="510" r:id="rId64"/>
    <p:sldId id="511" r:id="rId65"/>
    <p:sldId id="513" r:id="rId66"/>
    <p:sldId id="459" r:id="rId67"/>
    <p:sldId id="479" r:id="rId68"/>
    <p:sldId id="460" r:id="rId69"/>
    <p:sldId id="461" r:id="rId70"/>
    <p:sldId id="462" r:id="rId71"/>
    <p:sldId id="463" r:id="rId72"/>
    <p:sldId id="464" r:id="rId73"/>
    <p:sldId id="465" r:id="rId74"/>
    <p:sldId id="497" r:id="rId75"/>
    <p:sldId id="480" r:id="rId76"/>
    <p:sldId id="477" r:id="rId77"/>
    <p:sldId id="466" r:id="rId78"/>
    <p:sldId id="468" r:id="rId79"/>
    <p:sldId id="469" r:id="rId80"/>
    <p:sldId id="476" r:id="rId81"/>
    <p:sldId id="470" r:id="rId82"/>
    <p:sldId id="473" r:id="rId83"/>
    <p:sldId id="474" r:id="rId84"/>
    <p:sldId id="475" r:id="rId85"/>
    <p:sldId id="484" r:id="rId86"/>
    <p:sldId id="491" r:id="rId87"/>
    <p:sldId id="481" r:id="rId88"/>
    <p:sldId id="482" r:id="rId89"/>
    <p:sldId id="483" r:id="rId90"/>
    <p:sldId id="487" r:id="rId91"/>
    <p:sldId id="486" r:id="rId92"/>
    <p:sldId id="478" r:id="rId93"/>
    <p:sldId id="490" r:id="rId94"/>
    <p:sldId id="492" r:id="rId95"/>
    <p:sldId id="495" r:id="rId96"/>
    <p:sldId id="494" r:id="rId97"/>
    <p:sldId id="493" r:id="rId98"/>
    <p:sldId id="496" r:id="rId99"/>
    <p:sldId id="395" r:id="rId100"/>
  </p:sldIdLst>
  <p:sldSz cx="9144000" cy="6858000" type="screen4x3"/>
  <p:notesSz cx="6797675" cy="9926638"/>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009E00"/>
    <a:srgbClr val="CCFF99"/>
    <a:srgbClr val="00CC00"/>
    <a:srgbClr val="66FF33"/>
    <a:srgbClr val="003366"/>
    <a:srgbClr val="008000"/>
    <a:srgbClr val="00D600"/>
    <a:srgbClr val="00B0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43" autoAdjust="0"/>
    <p:restoredTop sz="94662" autoAdjust="0"/>
  </p:normalViewPr>
  <p:slideViewPr>
    <p:cSldViewPr>
      <p:cViewPr varScale="1">
        <p:scale>
          <a:sx n="111" d="100"/>
          <a:sy n="111" d="100"/>
        </p:scale>
        <p:origin x="1296" y="90"/>
      </p:cViewPr>
      <p:guideLst>
        <p:guide orient="horz" pos="2160"/>
        <p:guide pos="2880"/>
      </p:guideLst>
    </p:cSldViewPr>
  </p:slideViewPr>
  <p:outlineViewPr>
    <p:cViewPr>
      <p:scale>
        <a:sx n="33" d="100"/>
        <a:sy n="33" d="100"/>
      </p:scale>
      <p:origin x="0" y="840"/>
    </p:cViewPr>
  </p:outlineViewPr>
  <p:notesTextViewPr>
    <p:cViewPr>
      <p:scale>
        <a:sx n="1" d="1"/>
        <a:sy n="1" d="1"/>
      </p:scale>
      <p:origin x="0" y="0"/>
    </p:cViewPr>
  </p:notesTextViewPr>
  <p:sorterViewPr>
    <p:cViewPr>
      <p:scale>
        <a:sx n="100" d="100"/>
        <a:sy n="100" d="100"/>
      </p:scale>
      <p:origin x="0" y="4212"/>
    </p:cViewPr>
  </p:sorterViewPr>
  <p:notesViewPr>
    <p:cSldViewPr>
      <p:cViewPr varScale="1">
        <p:scale>
          <a:sx n="52" d="100"/>
          <a:sy n="52" d="100"/>
        </p:scale>
        <p:origin x="-2862" y="-108"/>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6BFEE008-4F3F-4151-B303-41CFC8CA03D2}" type="datetimeFigureOut">
              <a:rPr lang="hu-HU" smtClean="0"/>
              <a:t>2020.11.14.</a:t>
            </a:fld>
            <a:endParaRPr lang="hu-HU"/>
          </a:p>
        </p:txBody>
      </p:sp>
      <p:sp>
        <p:nvSpPr>
          <p:cNvPr id="4" name="Élőláb helye 3"/>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endParaRPr lang="hu-HU"/>
          </a:p>
        </p:txBody>
      </p:sp>
      <p:sp>
        <p:nvSpPr>
          <p:cNvPr id="5" name="Dia számának helye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404D2445-FDD3-458A-B861-7313E26B928B}" type="slidenum">
              <a:rPr lang="hu-HU" smtClean="0"/>
              <a:t>‹#›</a:t>
            </a:fld>
            <a:endParaRPr lang="hu-HU"/>
          </a:p>
        </p:txBody>
      </p:sp>
    </p:spTree>
    <p:extLst>
      <p:ext uri="{BB962C8B-B14F-4D97-AF65-F5344CB8AC3E}">
        <p14:creationId xmlns:p14="http://schemas.microsoft.com/office/powerpoint/2010/main" val="5325637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CF1533B9-EED5-4135-A30C-6824B5EEF70E}" type="datetimeFigureOut">
              <a:rPr lang="hu-HU" smtClean="0"/>
              <a:pPr/>
              <a:t>2020.11.14.</a:t>
            </a:fld>
            <a:endParaRPr lang="hu-HU"/>
          </a:p>
        </p:txBody>
      </p:sp>
      <p:sp>
        <p:nvSpPr>
          <p:cNvPr id="4" name="Diakép helye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06FABE01-66DD-44AA-9274-FAD5F5ED2E9A}" type="slidenum">
              <a:rPr lang="hu-HU" smtClean="0"/>
              <a:pPr/>
              <a:t>‹#›</a:t>
            </a:fld>
            <a:endParaRPr lang="hu-HU"/>
          </a:p>
        </p:txBody>
      </p:sp>
    </p:spTree>
    <p:extLst>
      <p:ext uri="{BB962C8B-B14F-4D97-AF65-F5344CB8AC3E}">
        <p14:creationId xmlns:p14="http://schemas.microsoft.com/office/powerpoint/2010/main" val="3465167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p:cNvSpPr>
            <a:spLocks noGrp="1"/>
          </p:cNvSpPr>
          <p:nvPr>
            <p:ph type="ctrTitle"/>
          </p:nvPr>
        </p:nvSpPr>
        <p:spPr>
          <a:xfrm>
            <a:off x="1404000" y="179999"/>
            <a:ext cx="7560000" cy="2160000"/>
          </a:xfrm>
          <a:solidFill>
            <a:srgbClr val="006600"/>
          </a:solidFill>
        </p:spPr>
        <p:txBody>
          <a:bodyPr>
            <a:normAutofit/>
          </a:bodyPr>
          <a:lstStyle>
            <a:lvl1pPr algn="ctr">
              <a:defRPr sz="6000" baseline="0"/>
            </a:lvl1pPr>
          </a:lstStyle>
          <a:p>
            <a:endParaRPr lang="hu-HU" dirty="0"/>
          </a:p>
        </p:txBody>
      </p:sp>
      <p:sp>
        <p:nvSpPr>
          <p:cNvPr id="3" name="Alcím 2"/>
          <p:cNvSpPr>
            <a:spLocks noGrp="1"/>
          </p:cNvSpPr>
          <p:nvPr>
            <p:ph type="subTitle" idx="1"/>
          </p:nvPr>
        </p:nvSpPr>
        <p:spPr>
          <a:xfrm>
            <a:off x="1404000" y="2880000"/>
            <a:ext cx="7560000" cy="3600000"/>
          </a:xfrm>
        </p:spPr>
        <p:txBody>
          <a:bodyPr anchor="ctr" anchorCtr="1">
            <a:normAutofit/>
          </a:bodyPr>
          <a:lstStyle>
            <a:lvl1pPr marL="0" indent="0" algn="ctr">
              <a:buNone/>
              <a:defRPr sz="5000" b="1" i="1" baseline="0">
                <a:solidFill>
                  <a:srgbClr val="0066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hu-HU" dirty="0"/>
          </a:p>
        </p:txBody>
      </p:sp>
    </p:spTree>
    <p:extLst>
      <p:ext uri="{BB962C8B-B14F-4D97-AF65-F5344CB8AC3E}">
        <p14:creationId xmlns:p14="http://schemas.microsoft.com/office/powerpoint/2010/main" val="2029750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Függőleges szöveg helye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a:xfrm>
            <a:off x="1331640" y="6381328"/>
            <a:ext cx="2133600" cy="365125"/>
          </a:xfrm>
          <a:prstGeom prst="rect">
            <a:avLst/>
          </a:prstGeom>
        </p:spPr>
        <p:txBody>
          <a:bodyPr/>
          <a:lstStyle/>
          <a:p>
            <a:endParaRPr lang="hu-HU" dirty="0"/>
          </a:p>
        </p:txBody>
      </p:sp>
      <p:sp>
        <p:nvSpPr>
          <p:cNvPr id="5" name="Élőláb helye 4"/>
          <p:cNvSpPr>
            <a:spLocks noGrp="1"/>
          </p:cNvSpPr>
          <p:nvPr>
            <p:ph type="ftr" sz="quarter" idx="11"/>
          </p:nvPr>
        </p:nvSpPr>
        <p:spPr>
          <a:xfrm>
            <a:off x="3779912" y="6381328"/>
            <a:ext cx="2895600" cy="365125"/>
          </a:xfrm>
          <a:prstGeom prst="rect">
            <a:avLst/>
          </a:prstGeom>
        </p:spPr>
        <p:txBody>
          <a:bodyPr/>
          <a:lstStyle/>
          <a:p>
            <a:endParaRPr lang="hu-HU" dirty="0"/>
          </a:p>
        </p:txBody>
      </p:sp>
      <p:sp>
        <p:nvSpPr>
          <p:cNvPr id="6" name="Dia számának helye 5"/>
          <p:cNvSpPr>
            <a:spLocks noGrp="1"/>
          </p:cNvSpPr>
          <p:nvPr>
            <p:ph type="sldNum" sz="quarter" idx="12"/>
          </p:nvPr>
        </p:nvSpPr>
        <p:spPr>
          <a:xfrm>
            <a:off x="6876256" y="6381328"/>
            <a:ext cx="2133600" cy="365125"/>
          </a:xfrm>
          <a:prstGeom prst="rect">
            <a:avLst/>
          </a:prstGeom>
        </p:spPr>
        <p:txBody>
          <a:bodyPr/>
          <a:lstStyle/>
          <a:p>
            <a:fld id="{0A7A8524-721D-49D2-8969-764A58761EC2}" type="slidenum">
              <a:rPr lang="hu-HU" smtClean="0"/>
              <a:pPr/>
              <a:t>‹#›</a:t>
            </a:fld>
            <a:endParaRPr lang="hu-HU" dirty="0"/>
          </a:p>
        </p:txBody>
      </p:sp>
    </p:spTree>
    <p:extLst>
      <p:ext uri="{BB962C8B-B14F-4D97-AF65-F5344CB8AC3E}">
        <p14:creationId xmlns:p14="http://schemas.microsoft.com/office/powerpoint/2010/main" val="2385752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p:cNvSpPr>
            <a:spLocks noGrp="1"/>
          </p:cNvSpPr>
          <p:nvPr>
            <p:ph type="title" orient="vert"/>
          </p:nvPr>
        </p:nvSpPr>
        <p:spPr>
          <a:xfrm>
            <a:off x="6629400" y="274638"/>
            <a:ext cx="2057400" cy="5851525"/>
          </a:xfrm>
        </p:spPr>
        <p:txBody>
          <a:bodyPr vert="eaVert"/>
          <a:lstStyle/>
          <a:p>
            <a:r>
              <a:rPr lang="hu-HU"/>
              <a:t>Mintacím szerkesztése</a:t>
            </a:r>
          </a:p>
        </p:txBody>
      </p:sp>
      <p:sp>
        <p:nvSpPr>
          <p:cNvPr id="3" name="Függőleges szöveg helye 2"/>
          <p:cNvSpPr>
            <a:spLocks noGrp="1"/>
          </p:cNvSpPr>
          <p:nvPr>
            <p:ph type="body" orient="vert" idx="1"/>
          </p:nvPr>
        </p:nvSpPr>
        <p:spPr>
          <a:xfrm>
            <a:off x="457200" y="274638"/>
            <a:ext cx="6019800" cy="5851525"/>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a:xfrm>
            <a:off x="1331640" y="6381328"/>
            <a:ext cx="2133600" cy="365125"/>
          </a:xfrm>
          <a:prstGeom prst="rect">
            <a:avLst/>
          </a:prstGeom>
        </p:spPr>
        <p:txBody>
          <a:bodyPr/>
          <a:lstStyle/>
          <a:p>
            <a:endParaRPr lang="hu-HU" dirty="0"/>
          </a:p>
        </p:txBody>
      </p:sp>
      <p:sp>
        <p:nvSpPr>
          <p:cNvPr id="5" name="Élőláb helye 4"/>
          <p:cNvSpPr>
            <a:spLocks noGrp="1"/>
          </p:cNvSpPr>
          <p:nvPr>
            <p:ph type="ftr" sz="quarter" idx="11"/>
          </p:nvPr>
        </p:nvSpPr>
        <p:spPr>
          <a:xfrm>
            <a:off x="3779912" y="6381328"/>
            <a:ext cx="2895600" cy="365125"/>
          </a:xfrm>
          <a:prstGeom prst="rect">
            <a:avLst/>
          </a:prstGeom>
        </p:spPr>
        <p:txBody>
          <a:bodyPr/>
          <a:lstStyle/>
          <a:p>
            <a:endParaRPr lang="hu-HU" dirty="0"/>
          </a:p>
        </p:txBody>
      </p:sp>
      <p:sp>
        <p:nvSpPr>
          <p:cNvPr id="6" name="Dia számának helye 5"/>
          <p:cNvSpPr>
            <a:spLocks noGrp="1"/>
          </p:cNvSpPr>
          <p:nvPr>
            <p:ph type="sldNum" sz="quarter" idx="12"/>
          </p:nvPr>
        </p:nvSpPr>
        <p:spPr>
          <a:xfrm>
            <a:off x="6876256" y="6381328"/>
            <a:ext cx="2133600" cy="365125"/>
          </a:xfrm>
          <a:prstGeom prst="rect">
            <a:avLst/>
          </a:prstGeom>
        </p:spPr>
        <p:txBody>
          <a:bodyPr/>
          <a:lstStyle/>
          <a:p>
            <a:fld id="{0A7A8524-721D-49D2-8969-764A58761EC2}" type="slidenum">
              <a:rPr lang="hu-HU" smtClean="0"/>
              <a:pPr/>
              <a:t>‹#›</a:t>
            </a:fld>
            <a:endParaRPr lang="hu-HU" dirty="0"/>
          </a:p>
        </p:txBody>
      </p:sp>
    </p:spTree>
    <p:extLst>
      <p:ext uri="{BB962C8B-B14F-4D97-AF65-F5344CB8AC3E}">
        <p14:creationId xmlns:p14="http://schemas.microsoft.com/office/powerpoint/2010/main" val="3985162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p:cNvSpPr>
            <a:spLocks noGrp="1"/>
          </p:cNvSpPr>
          <p:nvPr>
            <p:ph type="title"/>
          </p:nvPr>
        </p:nvSpPr>
        <p:spPr>
          <a:xfrm>
            <a:off x="1332000" y="144000"/>
            <a:ext cx="7668000" cy="1143000"/>
          </a:xfrm>
        </p:spPr>
        <p:txBody>
          <a:bodyPr>
            <a:normAutofit/>
          </a:bodyPr>
          <a:lstStyle>
            <a:lvl1pPr>
              <a:tabLst>
                <a:tab pos="7440613" algn="r"/>
              </a:tabLst>
              <a:defRPr sz="4000"/>
            </a:lvl1pPr>
          </a:lstStyle>
          <a:p>
            <a:r>
              <a:rPr lang="hu-HU" dirty="0"/>
              <a:t>Mintacím szerkesztése</a:t>
            </a:r>
          </a:p>
        </p:txBody>
      </p:sp>
      <p:sp>
        <p:nvSpPr>
          <p:cNvPr id="3" name="Tartalom helye 2"/>
          <p:cNvSpPr>
            <a:spLocks noGrp="1"/>
          </p:cNvSpPr>
          <p:nvPr>
            <p:ph idx="1"/>
          </p:nvPr>
        </p:nvSpPr>
        <p:spPr>
          <a:xfrm>
            <a:off x="1331640" y="1428736"/>
            <a:ext cx="7632848" cy="5240624"/>
          </a:xfrm>
        </p:spPr>
        <p:txBody>
          <a:bodyPr>
            <a:normAutofit/>
          </a:bodyPr>
          <a:lstStyle>
            <a:lvl1pPr>
              <a:defRPr sz="3000"/>
            </a:lvl1pPr>
            <a:lvl2pPr>
              <a:defRPr sz="3000"/>
            </a:lvl2pPr>
            <a:lvl3pPr>
              <a:defRPr sz="3000"/>
            </a:lvl3pPr>
            <a:lvl4pPr>
              <a:defRPr sz="3000"/>
            </a:lvl4pPr>
            <a:lvl5pPr>
              <a:defRPr sz="3000"/>
            </a:lvl5p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6" name="Dia számának helye 5"/>
          <p:cNvSpPr>
            <a:spLocks noGrp="1"/>
          </p:cNvSpPr>
          <p:nvPr>
            <p:ph type="sldNum" sz="quarter" idx="12"/>
          </p:nvPr>
        </p:nvSpPr>
        <p:spPr>
          <a:xfrm>
            <a:off x="8666584" y="6492875"/>
            <a:ext cx="477416" cy="365125"/>
          </a:xfrm>
          <a:prstGeom prst="rect">
            <a:avLst/>
          </a:prstGeom>
          <a:solidFill>
            <a:srgbClr val="006600"/>
          </a:solidFill>
          <a:ln>
            <a:noFill/>
          </a:ln>
        </p:spPr>
        <p:txBody>
          <a:bodyPr anchor="ctr"/>
          <a:lstStyle>
            <a:lvl1pPr algn="ctr">
              <a:defRPr sz="1400" b="1">
                <a:solidFill>
                  <a:schemeClr val="bg1"/>
                </a:solidFill>
                <a:latin typeface="Arial" panose="020B0604020202020204" pitchFamily="34" charset="0"/>
                <a:cs typeface="Arial" panose="020B0604020202020204" pitchFamily="34" charset="0"/>
              </a:defRPr>
            </a:lvl1pPr>
          </a:lstStyle>
          <a:p>
            <a:fld id="{4DC61DD4-7DED-4AA4-9E5A-5F7D420479A6}" type="slidenum">
              <a:rPr lang="hu-HU" smtClean="0"/>
              <a:pPr/>
              <a:t>‹#›</a:t>
            </a:fld>
            <a:endParaRPr lang="hu-HU" dirty="0"/>
          </a:p>
        </p:txBody>
      </p:sp>
    </p:spTree>
    <p:extLst>
      <p:ext uri="{BB962C8B-B14F-4D97-AF65-F5344CB8AC3E}">
        <p14:creationId xmlns:p14="http://schemas.microsoft.com/office/powerpoint/2010/main" val="166995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p:cNvSpPr>
            <a:spLocks noGrp="1"/>
          </p:cNvSpPr>
          <p:nvPr>
            <p:ph type="title"/>
          </p:nvPr>
        </p:nvSpPr>
        <p:spPr>
          <a:xfrm>
            <a:off x="722313" y="4406900"/>
            <a:ext cx="7772400" cy="1362075"/>
          </a:xfrm>
        </p:spPr>
        <p:txBody>
          <a:bodyPr anchor="t"/>
          <a:lstStyle>
            <a:lvl1pPr algn="l">
              <a:defRPr sz="4000" b="1" cap="all"/>
            </a:lvl1pPr>
          </a:lstStyle>
          <a:p>
            <a:r>
              <a:rPr lang="hu-HU"/>
              <a:t>Mintacím szerkesztése</a:t>
            </a:r>
          </a:p>
        </p:txBody>
      </p:sp>
      <p:sp>
        <p:nvSpPr>
          <p:cNvPr id="3" name="Szöveg hely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átum helye 3"/>
          <p:cNvSpPr>
            <a:spLocks noGrp="1"/>
          </p:cNvSpPr>
          <p:nvPr>
            <p:ph type="dt" sz="half" idx="10"/>
          </p:nvPr>
        </p:nvSpPr>
        <p:spPr>
          <a:xfrm>
            <a:off x="1331640" y="6381328"/>
            <a:ext cx="2133600" cy="365125"/>
          </a:xfrm>
          <a:prstGeom prst="rect">
            <a:avLst/>
          </a:prstGeom>
        </p:spPr>
        <p:txBody>
          <a:bodyPr/>
          <a:lstStyle/>
          <a:p>
            <a:endParaRPr lang="hu-HU" dirty="0"/>
          </a:p>
        </p:txBody>
      </p:sp>
      <p:sp>
        <p:nvSpPr>
          <p:cNvPr id="5" name="Élőláb helye 4"/>
          <p:cNvSpPr>
            <a:spLocks noGrp="1"/>
          </p:cNvSpPr>
          <p:nvPr>
            <p:ph type="ftr" sz="quarter" idx="11"/>
          </p:nvPr>
        </p:nvSpPr>
        <p:spPr>
          <a:xfrm>
            <a:off x="3779912" y="6381328"/>
            <a:ext cx="2895600" cy="365125"/>
          </a:xfrm>
          <a:prstGeom prst="rect">
            <a:avLst/>
          </a:prstGeom>
        </p:spPr>
        <p:txBody>
          <a:bodyPr/>
          <a:lstStyle/>
          <a:p>
            <a:endParaRPr lang="hu-HU" dirty="0"/>
          </a:p>
        </p:txBody>
      </p:sp>
      <p:sp>
        <p:nvSpPr>
          <p:cNvPr id="6" name="Dia számának helye 5"/>
          <p:cNvSpPr>
            <a:spLocks noGrp="1"/>
          </p:cNvSpPr>
          <p:nvPr>
            <p:ph type="sldNum" sz="quarter" idx="12"/>
          </p:nvPr>
        </p:nvSpPr>
        <p:spPr>
          <a:xfrm>
            <a:off x="6876256" y="6381328"/>
            <a:ext cx="2133600" cy="365125"/>
          </a:xfrm>
          <a:prstGeom prst="rect">
            <a:avLst/>
          </a:prstGeom>
        </p:spPr>
        <p:txBody>
          <a:bodyPr/>
          <a:lstStyle/>
          <a:p>
            <a:fld id="{0A7A8524-721D-49D2-8969-764A58761EC2}" type="slidenum">
              <a:rPr lang="hu-HU" smtClean="0"/>
              <a:pPr/>
              <a:t>‹#›</a:t>
            </a:fld>
            <a:endParaRPr lang="hu-HU" dirty="0"/>
          </a:p>
        </p:txBody>
      </p:sp>
    </p:spTree>
    <p:extLst>
      <p:ext uri="{BB962C8B-B14F-4D97-AF65-F5344CB8AC3E}">
        <p14:creationId xmlns:p14="http://schemas.microsoft.com/office/powerpoint/2010/main" val="1793869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p:cNvSpPr>
            <a:spLocks noGrp="1"/>
          </p:cNvSpPr>
          <p:nvPr>
            <p:ph type="dt" sz="half" idx="10"/>
          </p:nvPr>
        </p:nvSpPr>
        <p:spPr>
          <a:xfrm>
            <a:off x="1331640" y="6381328"/>
            <a:ext cx="2133600" cy="365125"/>
          </a:xfrm>
          <a:prstGeom prst="rect">
            <a:avLst/>
          </a:prstGeom>
        </p:spPr>
        <p:txBody>
          <a:bodyPr/>
          <a:lstStyle/>
          <a:p>
            <a:endParaRPr lang="hu-HU" dirty="0"/>
          </a:p>
        </p:txBody>
      </p:sp>
      <p:sp>
        <p:nvSpPr>
          <p:cNvPr id="6" name="Élőláb helye 5"/>
          <p:cNvSpPr>
            <a:spLocks noGrp="1"/>
          </p:cNvSpPr>
          <p:nvPr>
            <p:ph type="ftr" sz="quarter" idx="11"/>
          </p:nvPr>
        </p:nvSpPr>
        <p:spPr>
          <a:xfrm>
            <a:off x="3779912" y="6381328"/>
            <a:ext cx="2895600" cy="365125"/>
          </a:xfrm>
          <a:prstGeom prst="rect">
            <a:avLst/>
          </a:prstGeom>
        </p:spPr>
        <p:txBody>
          <a:bodyPr/>
          <a:lstStyle/>
          <a:p>
            <a:endParaRPr lang="hu-HU" dirty="0"/>
          </a:p>
        </p:txBody>
      </p:sp>
      <p:sp>
        <p:nvSpPr>
          <p:cNvPr id="8" name="Dia számának helye 5"/>
          <p:cNvSpPr>
            <a:spLocks noGrp="1"/>
          </p:cNvSpPr>
          <p:nvPr>
            <p:ph type="sldNum" sz="quarter" idx="12"/>
          </p:nvPr>
        </p:nvSpPr>
        <p:spPr>
          <a:xfrm>
            <a:off x="8666584" y="6492875"/>
            <a:ext cx="477416" cy="365125"/>
          </a:xfrm>
          <a:prstGeom prst="rect">
            <a:avLst/>
          </a:prstGeom>
          <a:solidFill>
            <a:srgbClr val="006600"/>
          </a:solidFill>
          <a:ln>
            <a:noFill/>
          </a:ln>
        </p:spPr>
        <p:txBody>
          <a:bodyPr anchor="ctr"/>
          <a:lstStyle>
            <a:lvl1pPr algn="ctr">
              <a:defRPr sz="1400" b="1">
                <a:solidFill>
                  <a:schemeClr val="bg1"/>
                </a:solidFill>
                <a:latin typeface="Arial" panose="020B0604020202020204" pitchFamily="34" charset="0"/>
                <a:cs typeface="Arial" panose="020B0604020202020204" pitchFamily="34" charset="0"/>
              </a:defRPr>
            </a:lvl1pPr>
          </a:lstStyle>
          <a:p>
            <a:fld id="{4DC61DD4-7DED-4AA4-9E5A-5F7D420479A6}" type="slidenum">
              <a:rPr lang="hu-HU" smtClean="0"/>
              <a:pPr/>
              <a:t>‹#›</a:t>
            </a:fld>
            <a:endParaRPr lang="hu-HU" dirty="0"/>
          </a:p>
        </p:txBody>
      </p:sp>
    </p:spTree>
    <p:extLst>
      <p:ext uri="{BB962C8B-B14F-4D97-AF65-F5344CB8AC3E}">
        <p14:creationId xmlns:p14="http://schemas.microsoft.com/office/powerpoint/2010/main" val="2061856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lvl1pPr>
              <a:defRPr/>
            </a:lvl1pPr>
          </a:lstStyle>
          <a:p>
            <a:r>
              <a:rPr lang="hu-HU"/>
              <a:t>Mintacím szerkesztése</a:t>
            </a:r>
          </a:p>
        </p:txBody>
      </p:sp>
      <p:sp>
        <p:nvSpPr>
          <p:cNvPr id="3" name="Szöveg hely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p:cNvSpPr>
            <a:spLocks noGrp="1"/>
          </p:cNvSpPr>
          <p:nvPr>
            <p:ph type="dt" sz="half" idx="10"/>
          </p:nvPr>
        </p:nvSpPr>
        <p:spPr>
          <a:xfrm>
            <a:off x="1331640" y="6381328"/>
            <a:ext cx="2133600" cy="365125"/>
          </a:xfrm>
          <a:prstGeom prst="rect">
            <a:avLst/>
          </a:prstGeom>
        </p:spPr>
        <p:txBody>
          <a:bodyPr/>
          <a:lstStyle/>
          <a:p>
            <a:endParaRPr lang="hu-HU" dirty="0"/>
          </a:p>
        </p:txBody>
      </p:sp>
      <p:sp>
        <p:nvSpPr>
          <p:cNvPr id="8" name="Élőláb helye 7"/>
          <p:cNvSpPr>
            <a:spLocks noGrp="1"/>
          </p:cNvSpPr>
          <p:nvPr>
            <p:ph type="ftr" sz="quarter" idx="11"/>
          </p:nvPr>
        </p:nvSpPr>
        <p:spPr>
          <a:xfrm>
            <a:off x="3779912" y="6381328"/>
            <a:ext cx="2895600" cy="365125"/>
          </a:xfrm>
          <a:prstGeom prst="rect">
            <a:avLst/>
          </a:prstGeom>
        </p:spPr>
        <p:txBody>
          <a:bodyPr/>
          <a:lstStyle/>
          <a:p>
            <a:endParaRPr lang="hu-HU" dirty="0"/>
          </a:p>
        </p:txBody>
      </p:sp>
      <p:sp>
        <p:nvSpPr>
          <p:cNvPr id="9" name="Dia számának helye 8"/>
          <p:cNvSpPr>
            <a:spLocks noGrp="1"/>
          </p:cNvSpPr>
          <p:nvPr>
            <p:ph type="sldNum" sz="quarter" idx="12"/>
          </p:nvPr>
        </p:nvSpPr>
        <p:spPr>
          <a:xfrm>
            <a:off x="6876256" y="6381328"/>
            <a:ext cx="2133600" cy="365125"/>
          </a:xfrm>
          <a:prstGeom prst="rect">
            <a:avLst/>
          </a:prstGeom>
        </p:spPr>
        <p:txBody>
          <a:bodyPr/>
          <a:lstStyle/>
          <a:p>
            <a:fld id="{0A7A8524-721D-49D2-8969-764A58761EC2}" type="slidenum">
              <a:rPr lang="hu-HU" smtClean="0"/>
              <a:pPr/>
              <a:t>‹#›</a:t>
            </a:fld>
            <a:endParaRPr lang="hu-HU" dirty="0"/>
          </a:p>
        </p:txBody>
      </p:sp>
    </p:spTree>
    <p:extLst>
      <p:ext uri="{BB962C8B-B14F-4D97-AF65-F5344CB8AC3E}">
        <p14:creationId xmlns:p14="http://schemas.microsoft.com/office/powerpoint/2010/main" val="2051071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Dátum helye 2"/>
          <p:cNvSpPr>
            <a:spLocks noGrp="1"/>
          </p:cNvSpPr>
          <p:nvPr>
            <p:ph type="dt" sz="half" idx="10"/>
          </p:nvPr>
        </p:nvSpPr>
        <p:spPr>
          <a:xfrm>
            <a:off x="1331640" y="6381328"/>
            <a:ext cx="2133600" cy="365125"/>
          </a:xfrm>
          <a:prstGeom prst="rect">
            <a:avLst/>
          </a:prstGeom>
        </p:spPr>
        <p:txBody>
          <a:bodyPr/>
          <a:lstStyle/>
          <a:p>
            <a:endParaRPr lang="hu-HU" dirty="0"/>
          </a:p>
        </p:txBody>
      </p:sp>
      <p:sp>
        <p:nvSpPr>
          <p:cNvPr id="4" name="Élőláb helye 3"/>
          <p:cNvSpPr>
            <a:spLocks noGrp="1"/>
          </p:cNvSpPr>
          <p:nvPr>
            <p:ph type="ftr" sz="quarter" idx="11"/>
          </p:nvPr>
        </p:nvSpPr>
        <p:spPr>
          <a:xfrm>
            <a:off x="3779912" y="6381328"/>
            <a:ext cx="2895600" cy="365125"/>
          </a:xfrm>
          <a:prstGeom prst="rect">
            <a:avLst/>
          </a:prstGeom>
        </p:spPr>
        <p:txBody>
          <a:bodyPr/>
          <a:lstStyle/>
          <a:p>
            <a:endParaRPr lang="hu-HU" dirty="0"/>
          </a:p>
        </p:txBody>
      </p:sp>
      <p:sp>
        <p:nvSpPr>
          <p:cNvPr id="5" name="Dia számának helye 4"/>
          <p:cNvSpPr>
            <a:spLocks noGrp="1"/>
          </p:cNvSpPr>
          <p:nvPr>
            <p:ph type="sldNum" sz="quarter" idx="12"/>
          </p:nvPr>
        </p:nvSpPr>
        <p:spPr>
          <a:xfrm>
            <a:off x="6876256" y="6381328"/>
            <a:ext cx="2133600" cy="365125"/>
          </a:xfrm>
          <a:prstGeom prst="rect">
            <a:avLst/>
          </a:prstGeom>
        </p:spPr>
        <p:txBody>
          <a:bodyPr/>
          <a:lstStyle/>
          <a:p>
            <a:fld id="{0A7A8524-721D-49D2-8969-764A58761EC2}" type="slidenum">
              <a:rPr lang="hu-HU" smtClean="0"/>
              <a:pPr/>
              <a:t>‹#›</a:t>
            </a:fld>
            <a:endParaRPr lang="hu-HU" dirty="0"/>
          </a:p>
        </p:txBody>
      </p:sp>
    </p:spTree>
    <p:extLst>
      <p:ext uri="{BB962C8B-B14F-4D97-AF65-F5344CB8AC3E}">
        <p14:creationId xmlns:p14="http://schemas.microsoft.com/office/powerpoint/2010/main" val="3562839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p:cNvSpPr>
            <a:spLocks noGrp="1"/>
          </p:cNvSpPr>
          <p:nvPr>
            <p:ph type="dt" sz="half" idx="10"/>
          </p:nvPr>
        </p:nvSpPr>
        <p:spPr>
          <a:xfrm>
            <a:off x="1331640" y="6381328"/>
            <a:ext cx="2133600" cy="365125"/>
          </a:xfrm>
          <a:prstGeom prst="rect">
            <a:avLst/>
          </a:prstGeom>
        </p:spPr>
        <p:txBody>
          <a:bodyPr/>
          <a:lstStyle/>
          <a:p>
            <a:endParaRPr lang="hu-HU" dirty="0"/>
          </a:p>
        </p:txBody>
      </p:sp>
      <p:sp>
        <p:nvSpPr>
          <p:cNvPr id="3" name="Élőláb helye 2"/>
          <p:cNvSpPr>
            <a:spLocks noGrp="1"/>
          </p:cNvSpPr>
          <p:nvPr>
            <p:ph type="ftr" sz="quarter" idx="11"/>
          </p:nvPr>
        </p:nvSpPr>
        <p:spPr>
          <a:xfrm>
            <a:off x="3779912" y="6381328"/>
            <a:ext cx="2895600" cy="365125"/>
          </a:xfrm>
          <a:prstGeom prst="rect">
            <a:avLst/>
          </a:prstGeom>
        </p:spPr>
        <p:txBody>
          <a:bodyPr/>
          <a:lstStyle/>
          <a:p>
            <a:endParaRPr lang="hu-HU" dirty="0"/>
          </a:p>
        </p:txBody>
      </p:sp>
      <p:sp>
        <p:nvSpPr>
          <p:cNvPr id="4" name="Dia számának helye 3"/>
          <p:cNvSpPr>
            <a:spLocks noGrp="1"/>
          </p:cNvSpPr>
          <p:nvPr>
            <p:ph type="sldNum" sz="quarter" idx="12"/>
          </p:nvPr>
        </p:nvSpPr>
        <p:spPr>
          <a:xfrm>
            <a:off x="6876256" y="6381328"/>
            <a:ext cx="2133600" cy="365125"/>
          </a:xfrm>
          <a:prstGeom prst="rect">
            <a:avLst/>
          </a:prstGeom>
        </p:spPr>
        <p:txBody>
          <a:bodyPr/>
          <a:lstStyle/>
          <a:p>
            <a:fld id="{0A7A8524-721D-49D2-8969-764A58761EC2}" type="slidenum">
              <a:rPr lang="hu-HU" smtClean="0"/>
              <a:pPr/>
              <a:t>‹#›</a:t>
            </a:fld>
            <a:endParaRPr lang="hu-HU" dirty="0"/>
          </a:p>
        </p:txBody>
      </p:sp>
    </p:spTree>
    <p:extLst>
      <p:ext uri="{BB962C8B-B14F-4D97-AF65-F5344CB8AC3E}">
        <p14:creationId xmlns:p14="http://schemas.microsoft.com/office/powerpoint/2010/main" val="1985148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457200" y="273050"/>
            <a:ext cx="3008313" cy="1162050"/>
          </a:xfrm>
        </p:spPr>
        <p:txBody>
          <a:bodyPr anchor="b"/>
          <a:lstStyle>
            <a:lvl1pPr algn="l">
              <a:defRPr sz="2000" b="1"/>
            </a:lvl1pPr>
          </a:lstStyle>
          <a:p>
            <a:r>
              <a:rPr lang="hu-HU"/>
              <a:t>Mintacím szerkesztése</a:t>
            </a:r>
          </a:p>
        </p:txBody>
      </p:sp>
      <p:sp>
        <p:nvSpPr>
          <p:cNvPr id="3" name="Tartalom helye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Dátum helye 4"/>
          <p:cNvSpPr>
            <a:spLocks noGrp="1"/>
          </p:cNvSpPr>
          <p:nvPr>
            <p:ph type="dt" sz="half" idx="10"/>
          </p:nvPr>
        </p:nvSpPr>
        <p:spPr>
          <a:xfrm>
            <a:off x="1331640" y="6381328"/>
            <a:ext cx="2133600" cy="365125"/>
          </a:xfrm>
          <a:prstGeom prst="rect">
            <a:avLst/>
          </a:prstGeom>
        </p:spPr>
        <p:txBody>
          <a:bodyPr/>
          <a:lstStyle/>
          <a:p>
            <a:endParaRPr lang="hu-HU" dirty="0"/>
          </a:p>
        </p:txBody>
      </p:sp>
      <p:sp>
        <p:nvSpPr>
          <p:cNvPr id="6" name="Élőláb helye 5"/>
          <p:cNvSpPr>
            <a:spLocks noGrp="1"/>
          </p:cNvSpPr>
          <p:nvPr>
            <p:ph type="ftr" sz="quarter" idx="11"/>
          </p:nvPr>
        </p:nvSpPr>
        <p:spPr>
          <a:xfrm>
            <a:off x="3779912" y="6381328"/>
            <a:ext cx="2895600" cy="365125"/>
          </a:xfrm>
          <a:prstGeom prst="rect">
            <a:avLst/>
          </a:prstGeom>
        </p:spPr>
        <p:txBody>
          <a:bodyPr/>
          <a:lstStyle/>
          <a:p>
            <a:endParaRPr lang="hu-HU" dirty="0"/>
          </a:p>
        </p:txBody>
      </p:sp>
      <p:sp>
        <p:nvSpPr>
          <p:cNvPr id="7" name="Dia számának helye 6"/>
          <p:cNvSpPr>
            <a:spLocks noGrp="1"/>
          </p:cNvSpPr>
          <p:nvPr>
            <p:ph type="sldNum" sz="quarter" idx="12"/>
          </p:nvPr>
        </p:nvSpPr>
        <p:spPr>
          <a:xfrm>
            <a:off x="6876256" y="6381328"/>
            <a:ext cx="2133600" cy="365125"/>
          </a:xfrm>
          <a:prstGeom prst="rect">
            <a:avLst/>
          </a:prstGeom>
        </p:spPr>
        <p:txBody>
          <a:bodyPr/>
          <a:lstStyle/>
          <a:p>
            <a:fld id="{0A7A8524-721D-49D2-8969-764A58761EC2}" type="slidenum">
              <a:rPr lang="hu-HU" smtClean="0"/>
              <a:pPr/>
              <a:t>‹#›</a:t>
            </a:fld>
            <a:endParaRPr lang="hu-HU" dirty="0"/>
          </a:p>
        </p:txBody>
      </p:sp>
    </p:spTree>
    <p:extLst>
      <p:ext uri="{BB962C8B-B14F-4D97-AF65-F5344CB8AC3E}">
        <p14:creationId xmlns:p14="http://schemas.microsoft.com/office/powerpoint/2010/main" val="452008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1792288" y="4800600"/>
            <a:ext cx="5486400" cy="566738"/>
          </a:xfrm>
        </p:spPr>
        <p:txBody>
          <a:bodyPr anchor="b"/>
          <a:lstStyle>
            <a:lvl1pPr algn="l">
              <a:defRPr sz="2000" b="1"/>
            </a:lvl1pPr>
          </a:lstStyle>
          <a:p>
            <a:r>
              <a:rPr lang="hu-HU"/>
              <a:t>Mintacím szerkesztése</a:t>
            </a:r>
          </a:p>
        </p:txBody>
      </p:sp>
      <p:sp>
        <p:nvSpPr>
          <p:cNvPr id="3" name="Kép hely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4" name="Szöveg hely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Dátum helye 4"/>
          <p:cNvSpPr>
            <a:spLocks noGrp="1"/>
          </p:cNvSpPr>
          <p:nvPr>
            <p:ph type="dt" sz="half" idx="10"/>
          </p:nvPr>
        </p:nvSpPr>
        <p:spPr>
          <a:xfrm>
            <a:off x="1331640" y="6381328"/>
            <a:ext cx="2133600" cy="365125"/>
          </a:xfrm>
          <a:prstGeom prst="rect">
            <a:avLst/>
          </a:prstGeom>
        </p:spPr>
        <p:txBody>
          <a:bodyPr/>
          <a:lstStyle/>
          <a:p>
            <a:endParaRPr lang="hu-HU" dirty="0"/>
          </a:p>
        </p:txBody>
      </p:sp>
      <p:sp>
        <p:nvSpPr>
          <p:cNvPr id="6" name="Élőláb helye 5"/>
          <p:cNvSpPr>
            <a:spLocks noGrp="1"/>
          </p:cNvSpPr>
          <p:nvPr>
            <p:ph type="ftr" sz="quarter" idx="11"/>
          </p:nvPr>
        </p:nvSpPr>
        <p:spPr>
          <a:xfrm>
            <a:off x="3779912" y="6381328"/>
            <a:ext cx="2895600" cy="365125"/>
          </a:xfrm>
          <a:prstGeom prst="rect">
            <a:avLst/>
          </a:prstGeom>
        </p:spPr>
        <p:txBody>
          <a:bodyPr/>
          <a:lstStyle/>
          <a:p>
            <a:endParaRPr lang="hu-HU" dirty="0"/>
          </a:p>
        </p:txBody>
      </p:sp>
      <p:sp>
        <p:nvSpPr>
          <p:cNvPr id="7" name="Dia számának helye 6"/>
          <p:cNvSpPr>
            <a:spLocks noGrp="1"/>
          </p:cNvSpPr>
          <p:nvPr>
            <p:ph type="sldNum" sz="quarter" idx="12"/>
          </p:nvPr>
        </p:nvSpPr>
        <p:spPr>
          <a:xfrm>
            <a:off x="6876256" y="6381328"/>
            <a:ext cx="2133600" cy="365125"/>
          </a:xfrm>
          <a:prstGeom prst="rect">
            <a:avLst/>
          </a:prstGeom>
        </p:spPr>
        <p:txBody>
          <a:bodyPr/>
          <a:lstStyle/>
          <a:p>
            <a:fld id="{0A7A8524-721D-49D2-8969-764A58761EC2}" type="slidenum">
              <a:rPr lang="hu-HU" smtClean="0"/>
              <a:pPr/>
              <a:t>‹#›</a:t>
            </a:fld>
            <a:endParaRPr lang="hu-HU" dirty="0"/>
          </a:p>
        </p:txBody>
      </p:sp>
    </p:spTree>
    <p:extLst>
      <p:ext uri="{BB962C8B-B14F-4D97-AF65-F5344CB8AC3E}">
        <p14:creationId xmlns:p14="http://schemas.microsoft.com/office/powerpoint/2010/main" val="453763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ím helye 1"/>
          <p:cNvSpPr>
            <a:spLocks noGrp="1"/>
          </p:cNvSpPr>
          <p:nvPr>
            <p:ph type="title"/>
          </p:nvPr>
        </p:nvSpPr>
        <p:spPr>
          <a:xfrm>
            <a:off x="1331640" y="188640"/>
            <a:ext cx="7632848" cy="1143000"/>
          </a:xfrm>
          <a:prstGeom prst="rect">
            <a:avLst/>
          </a:prstGeom>
          <a:solidFill>
            <a:srgbClr val="006600"/>
          </a:solidFill>
        </p:spPr>
        <p:txBody>
          <a:bodyPr vert="horz" lIns="91440" tIns="45720" rIns="91440" bIns="45720" rtlCol="0" anchor="ctr">
            <a:normAutofit/>
          </a:bodyPr>
          <a:lstStyle/>
          <a:p>
            <a:r>
              <a:rPr lang="hu-HU" dirty="0"/>
              <a:t>Mintacím szerkesztése</a:t>
            </a:r>
          </a:p>
        </p:txBody>
      </p:sp>
      <p:sp>
        <p:nvSpPr>
          <p:cNvPr id="3" name="Szöveg helye 2"/>
          <p:cNvSpPr>
            <a:spLocks noGrp="1"/>
          </p:cNvSpPr>
          <p:nvPr>
            <p:ph type="body" idx="1"/>
          </p:nvPr>
        </p:nvSpPr>
        <p:spPr>
          <a:xfrm>
            <a:off x="1331640" y="1600200"/>
            <a:ext cx="7632848" cy="5069160"/>
          </a:xfrm>
          <a:prstGeom prst="rect">
            <a:avLst/>
          </a:prstGeom>
        </p:spPr>
        <p:txBody>
          <a:bodyPr vert="horz" lIns="91440" tIns="45720" rIns="91440" bIns="45720" rtlCol="0">
            <a:normAutofit/>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pic>
        <p:nvPicPr>
          <p:cNvPr id="6" name="Kép 5"/>
          <p:cNvPicPr>
            <a:picLocks/>
          </p:cNvPicPr>
          <p:nvPr userDrawn="1"/>
        </p:nvPicPr>
        <p:blipFill rotWithShape="1">
          <a:blip r:embed="rId13"/>
          <a:srcRect l="13744" t="56482" r="62796" b="30050"/>
          <a:stretch/>
        </p:blipFill>
        <p:spPr bwMode="auto">
          <a:xfrm rot="16200000">
            <a:off x="-2141763" y="3517436"/>
            <a:ext cx="5482327" cy="1198800"/>
          </a:xfrm>
          <a:prstGeom prst="rect">
            <a:avLst/>
          </a:prstGeom>
          <a:ln>
            <a:noFill/>
          </a:ln>
          <a:extLst>
            <a:ext uri="{53640926-AAD7-44D8-BBD7-CCE9431645EC}">
              <a14:shadowObscured xmlns:a14="http://schemas.microsoft.com/office/drawing/2010/main"/>
            </a:ext>
          </a:extLst>
        </p:spPr>
      </p:pic>
      <p:sp>
        <p:nvSpPr>
          <p:cNvPr id="4" name="Téglalap 3"/>
          <p:cNvSpPr/>
          <p:nvPr userDrawn="1"/>
        </p:nvSpPr>
        <p:spPr>
          <a:xfrm>
            <a:off x="1198802" y="0"/>
            <a:ext cx="36000" cy="6858001"/>
          </a:xfrm>
          <a:prstGeom prst="rect">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5" name="Kép 4"/>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0" y="0"/>
            <a:ext cx="1198801" cy="1375673"/>
          </a:xfrm>
          <a:prstGeom prst="rect">
            <a:avLst/>
          </a:prstGeom>
        </p:spPr>
      </p:pic>
    </p:spTree>
    <p:extLst>
      <p:ext uri="{BB962C8B-B14F-4D97-AF65-F5344CB8AC3E}">
        <p14:creationId xmlns:p14="http://schemas.microsoft.com/office/powerpoint/2010/main" val="152516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buNone/>
        <a:defRPr sz="4400" b="1" kern="1200">
          <a:solidFill>
            <a:schemeClr val="bg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rgbClr val="006600"/>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00660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rgbClr val="00660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660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66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ctrTitle"/>
          </p:nvPr>
        </p:nvSpPr>
        <p:spPr/>
        <p:txBody>
          <a:bodyPr>
            <a:normAutofit/>
          </a:bodyPr>
          <a:lstStyle/>
          <a:p>
            <a:r>
              <a:rPr lang="hu-HU" sz="5800"/>
              <a:t>Weboldalak</a:t>
            </a:r>
            <a:br>
              <a:rPr lang="hu-HU" sz="5800"/>
            </a:br>
            <a:r>
              <a:rPr lang="hu-HU" sz="5800"/>
              <a:t>formázása CSS-ben</a:t>
            </a:r>
            <a:endParaRPr lang="hu-HU" sz="5800" dirty="0"/>
          </a:p>
        </p:txBody>
      </p:sp>
      <p:sp>
        <p:nvSpPr>
          <p:cNvPr id="3" name="Alcím 2"/>
          <p:cNvSpPr>
            <a:spLocks noGrp="1"/>
          </p:cNvSpPr>
          <p:nvPr>
            <p:ph type="subTitle" idx="1"/>
          </p:nvPr>
        </p:nvSpPr>
        <p:spPr>
          <a:xfrm>
            <a:off x="1404000" y="2636912"/>
            <a:ext cx="7560000" cy="3843088"/>
          </a:xfrm>
          <a:noFill/>
        </p:spPr>
        <p:txBody>
          <a:bodyPr>
            <a:normAutofit/>
          </a:bodyPr>
          <a:lstStyle/>
          <a:p>
            <a:r>
              <a:rPr lang="hu-HU"/>
              <a:t>3.</a:t>
            </a:r>
            <a:br>
              <a:rPr lang="hu-HU"/>
            </a:br>
            <a:r>
              <a:rPr lang="hu-HU"/>
              <a:t>Dobozmodell</a:t>
            </a:r>
            <a:br>
              <a:rPr lang="hu-HU"/>
            </a:br>
            <a:r>
              <a:rPr lang="hu-HU"/>
              <a:t>és az egyes elemek tulajdonságai</a:t>
            </a:r>
            <a:endParaRPr lang="hu-HU" dirty="0"/>
          </a:p>
        </p:txBody>
      </p:sp>
    </p:spTree>
    <p:extLst>
      <p:ext uri="{BB962C8B-B14F-4D97-AF65-F5344CB8AC3E}">
        <p14:creationId xmlns:p14="http://schemas.microsoft.com/office/powerpoint/2010/main" val="3611181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Az elemi doboz méretei (folyt)</a:t>
            </a:r>
          </a:p>
        </p:txBody>
      </p:sp>
      <p:sp>
        <p:nvSpPr>
          <p:cNvPr id="4" name="Dia számának helye 3"/>
          <p:cNvSpPr>
            <a:spLocks noGrp="1"/>
          </p:cNvSpPr>
          <p:nvPr>
            <p:ph type="sldNum" sz="quarter" idx="12"/>
          </p:nvPr>
        </p:nvSpPr>
        <p:spPr/>
        <p:txBody>
          <a:bodyPr/>
          <a:lstStyle/>
          <a:p>
            <a:fld id="{4DC61DD4-7DED-4AA4-9E5A-5F7D420479A6}" type="slidenum">
              <a:rPr lang="hu-HU" smtClean="0"/>
              <a:pPr/>
              <a:t>10</a:t>
            </a:fld>
            <a:endParaRPr lang="hu-HU" dirty="0"/>
          </a:p>
        </p:txBody>
      </p:sp>
      <p:sp>
        <p:nvSpPr>
          <p:cNvPr id="6" name="AutoShape 2" descr="CSS dobozmodell, belülről kifelé: tartalom, belső margó (padding), keret (border), margó (margi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7" name="Kép 6"/>
          <p:cNvPicPr>
            <a:picLocks noChangeAspect="1"/>
          </p:cNvPicPr>
          <p:nvPr/>
        </p:nvPicPr>
        <p:blipFill rotWithShape="1">
          <a:blip r:embed="rId2"/>
          <a:srcRect l="20071" t="49635" r="47190" b="21396"/>
          <a:stretch/>
        </p:blipFill>
        <p:spPr bwMode="auto">
          <a:xfrm>
            <a:off x="1475656" y="1772816"/>
            <a:ext cx="7385165" cy="44644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97434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Az elemi doboz méretei (folyt)</a:t>
            </a:r>
          </a:p>
        </p:txBody>
      </p:sp>
      <p:sp>
        <p:nvSpPr>
          <p:cNvPr id="3" name="Tartalom helye 2"/>
          <p:cNvSpPr>
            <a:spLocks noGrp="1"/>
          </p:cNvSpPr>
          <p:nvPr>
            <p:ph idx="1"/>
          </p:nvPr>
        </p:nvSpPr>
        <p:spPr>
          <a:xfrm>
            <a:off x="1331640" y="1428736"/>
            <a:ext cx="7812360" cy="5312632"/>
          </a:xfrm>
        </p:spPr>
        <p:txBody>
          <a:bodyPr>
            <a:normAutofit/>
          </a:bodyPr>
          <a:lstStyle/>
          <a:p>
            <a:pPr marL="0" indent="0">
              <a:spcAft>
                <a:spcPts val="1800"/>
              </a:spcAft>
              <a:buNone/>
            </a:pPr>
            <a:r>
              <a:rPr lang="hu-HU" b="1"/>
              <a:t>szélesség</a:t>
            </a:r>
            <a:r>
              <a:rPr lang="hu-HU"/>
              <a:t> = </a:t>
            </a:r>
            <a:r>
              <a:rPr lang="hu-HU" sz="2800"/>
              <a:t>bal margó + bal szegély + </a:t>
            </a:r>
            <a:br>
              <a:rPr lang="hu-HU" sz="2800"/>
            </a:br>
            <a:r>
              <a:rPr lang="hu-HU" sz="2800"/>
              <a:t>bal belső margó + tartalom szélessége + </a:t>
            </a:r>
            <a:br>
              <a:rPr lang="hu-HU" sz="2800"/>
            </a:br>
            <a:r>
              <a:rPr lang="hu-HU" sz="2800"/>
              <a:t>jobb belső margó + jobb szegély + jobb margó</a:t>
            </a:r>
          </a:p>
          <a:p>
            <a:pPr marL="0" indent="0">
              <a:buNone/>
              <a:tabLst>
                <a:tab pos="4127500" algn="l"/>
              </a:tabLst>
            </a:pPr>
            <a:r>
              <a:rPr lang="hu-HU" i="1"/>
              <a:t>	</a:t>
            </a:r>
            <a:r>
              <a:rPr lang="hu-HU" sz="2800" i="1" u="sng"/>
              <a:t>példa</a:t>
            </a:r>
            <a:r>
              <a:rPr lang="hu-HU" sz="2800" i="1"/>
              <a:t>:</a:t>
            </a:r>
            <a:br>
              <a:rPr lang="hu-HU" sz="2800" i="1"/>
            </a:br>
            <a:r>
              <a:rPr lang="hu-HU" sz="2800" i="1"/>
              <a:t>	</a:t>
            </a:r>
            <a:r>
              <a:rPr lang="hu-HU" sz="2400" i="1"/>
              <a:t>(bal/jobb) margin: 10px</a:t>
            </a:r>
            <a:br>
              <a:rPr lang="hu-HU" sz="2400" i="1"/>
            </a:br>
            <a:r>
              <a:rPr lang="hu-HU" sz="2400" i="1"/>
              <a:t>	(bal/jobb) border: 3px</a:t>
            </a:r>
            <a:br>
              <a:rPr lang="hu-HU" sz="2400" i="1"/>
            </a:br>
            <a:r>
              <a:rPr lang="hu-HU" sz="2400" i="1"/>
              <a:t>	(bal/jobb) padding: 5px</a:t>
            </a:r>
            <a:br>
              <a:rPr lang="hu-HU" sz="2400" i="1"/>
            </a:br>
            <a:r>
              <a:rPr lang="hu-HU" sz="2400" i="1"/>
              <a:t>	tartalom width: 100px</a:t>
            </a:r>
          </a:p>
          <a:p>
            <a:pPr marL="0" indent="0">
              <a:buNone/>
              <a:tabLst>
                <a:tab pos="4127500" algn="l"/>
              </a:tabLst>
            </a:pPr>
            <a:endParaRPr lang="hu-HU" sz="1400" i="1"/>
          </a:p>
          <a:p>
            <a:pPr marL="0" indent="0">
              <a:buNone/>
              <a:tabLst>
                <a:tab pos="4127500" algn="l"/>
              </a:tabLst>
            </a:pPr>
            <a:r>
              <a:rPr lang="hu-HU" sz="2400" i="1"/>
              <a:t>	az elfoglalt szélesség:</a:t>
            </a:r>
            <a:br>
              <a:rPr lang="hu-HU" sz="2400" i="1"/>
            </a:br>
            <a:r>
              <a:rPr lang="hu-HU" sz="2400" i="1"/>
              <a:t>	10+3+5+100+5+3+10=</a:t>
            </a:r>
            <a:br>
              <a:rPr lang="hu-HU" sz="2400" i="1"/>
            </a:br>
            <a:r>
              <a:rPr lang="hu-HU" sz="2400" i="1"/>
              <a:t>	136px</a:t>
            </a:r>
          </a:p>
          <a:p>
            <a:endParaRPr lang="hu-HU"/>
          </a:p>
        </p:txBody>
      </p:sp>
      <p:sp>
        <p:nvSpPr>
          <p:cNvPr id="4" name="Dia számának helye 3"/>
          <p:cNvSpPr>
            <a:spLocks noGrp="1"/>
          </p:cNvSpPr>
          <p:nvPr>
            <p:ph type="sldNum" sz="quarter" idx="12"/>
          </p:nvPr>
        </p:nvSpPr>
        <p:spPr/>
        <p:txBody>
          <a:bodyPr/>
          <a:lstStyle/>
          <a:p>
            <a:fld id="{4DC61DD4-7DED-4AA4-9E5A-5F7D420479A6}" type="slidenum">
              <a:rPr lang="hu-HU" smtClean="0"/>
              <a:pPr/>
              <a:t>11</a:t>
            </a:fld>
            <a:endParaRPr lang="hu-HU" dirty="0"/>
          </a:p>
        </p:txBody>
      </p:sp>
      <p:pic>
        <p:nvPicPr>
          <p:cNvPr id="6" name="Kép 5"/>
          <p:cNvPicPr>
            <a:picLocks noChangeAspect="1"/>
          </p:cNvPicPr>
          <p:nvPr/>
        </p:nvPicPr>
        <p:blipFill rotWithShape="1">
          <a:blip r:embed="rId2"/>
          <a:srcRect l="44813" t="40963" r="24170" b="20473"/>
          <a:stretch/>
        </p:blipFill>
        <p:spPr bwMode="auto">
          <a:xfrm>
            <a:off x="1455249" y="3212976"/>
            <a:ext cx="3965441" cy="2771863"/>
          </a:xfrm>
          <a:prstGeom prst="rect">
            <a:avLst/>
          </a:prstGeom>
          <a:ln>
            <a:noFill/>
          </a:ln>
          <a:extLst>
            <a:ext uri="{53640926-AAD7-44D8-BBD7-CCE9431645EC}">
              <a14:shadowObscured xmlns:a14="http://schemas.microsoft.com/office/drawing/2010/main"/>
            </a:ext>
          </a:extLst>
        </p:spPr>
      </p:pic>
      <p:sp>
        <p:nvSpPr>
          <p:cNvPr id="5" name="Szövegdoboz 4"/>
          <p:cNvSpPr txBox="1"/>
          <p:nvPr/>
        </p:nvSpPr>
        <p:spPr>
          <a:xfrm>
            <a:off x="2141825" y="5877272"/>
            <a:ext cx="2592288" cy="461665"/>
          </a:xfrm>
          <a:prstGeom prst="rect">
            <a:avLst/>
          </a:prstGeom>
          <a:noFill/>
        </p:spPr>
        <p:txBody>
          <a:bodyPr wrap="square" rtlCol="0">
            <a:spAutoFit/>
          </a:bodyPr>
          <a:lstStyle/>
          <a:p>
            <a:pPr algn="ctr"/>
            <a:r>
              <a:rPr lang="hu-HU" sz="2400" b="1">
                <a:solidFill>
                  <a:srgbClr val="006600"/>
                </a:solidFill>
                <a:latin typeface="Arial" panose="020B0604020202020204" pitchFamily="34" charset="0"/>
                <a:cs typeface="Arial" panose="020B0604020202020204" pitchFamily="34" charset="0"/>
              </a:rPr>
              <a:t>136px</a:t>
            </a:r>
          </a:p>
        </p:txBody>
      </p:sp>
    </p:spTree>
    <p:extLst>
      <p:ext uri="{BB962C8B-B14F-4D97-AF65-F5344CB8AC3E}">
        <p14:creationId xmlns:p14="http://schemas.microsoft.com/office/powerpoint/2010/main" val="2633382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Az elemi doboz méretei (folyt)</a:t>
            </a:r>
          </a:p>
        </p:txBody>
      </p:sp>
      <p:sp>
        <p:nvSpPr>
          <p:cNvPr id="3" name="Tartalom helye 2"/>
          <p:cNvSpPr>
            <a:spLocks noGrp="1"/>
          </p:cNvSpPr>
          <p:nvPr>
            <p:ph idx="1"/>
          </p:nvPr>
        </p:nvSpPr>
        <p:spPr>
          <a:xfrm>
            <a:off x="1331640" y="1428736"/>
            <a:ext cx="7812360" cy="5312632"/>
          </a:xfrm>
        </p:spPr>
        <p:txBody>
          <a:bodyPr>
            <a:normAutofit/>
          </a:bodyPr>
          <a:lstStyle/>
          <a:p>
            <a:pPr marL="0" indent="0">
              <a:spcAft>
                <a:spcPts val="1800"/>
              </a:spcAft>
              <a:buNone/>
            </a:pPr>
            <a:r>
              <a:rPr lang="hu-HU" b="1"/>
              <a:t>magasság </a:t>
            </a:r>
            <a:r>
              <a:rPr lang="hu-HU"/>
              <a:t>= </a:t>
            </a:r>
            <a:r>
              <a:rPr lang="hu-HU" sz="2800"/>
              <a:t>felső margó + felső szegély + felső belső margó + tartalom magassága +</a:t>
            </a:r>
            <a:br>
              <a:rPr lang="hu-HU" sz="2800"/>
            </a:br>
            <a:r>
              <a:rPr lang="hu-HU" sz="2800"/>
              <a:t>alsó belső margó + alsó szegély + alsó margó</a:t>
            </a:r>
          </a:p>
          <a:p>
            <a:pPr marL="0" indent="0">
              <a:buNone/>
              <a:tabLst>
                <a:tab pos="4127500" algn="l"/>
              </a:tabLst>
            </a:pPr>
            <a:r>
              <a:rPr lang="hu-HU" sz="2800" i="1" u="sng"/>
              <a:t>példa</a:t>
            </a:r>
            <a:r>
              <a:rPr lang="hu-HU" sz="2800" i="1"/>
              <a:t>:</a:t>
            </a:r>
            <a:br>
              <a:rPr lang="hu-HU" sz="2800" i="1"/>
            </a:br>
            <a:r>
              <a:rPr lang="hu-HU" sz="2400" i="1"/>
              <a:t>(alsó/felső) margin:15px</a:t>
            </a:r>
            <a:br>
              <a:rPr lang="hu-HU" sz="2400" i="1"/>
            </a:br>
            <a:r>
              <a:rPr lang="hu-HU" sz="2400" i="1"/>
              <a:t>(alsó/felső) border: 3px</a:t>
            </a:r>
            <a:br>
              <a:rPr lang="hu-HU" sz="2400" i="1"/>
            </a:br>
            <a:r>
              <a:rPr lang="hu-HU" sz="2400" i="1"/>
              <a:t>(alsó/felső) padding: 7px</a:t>
            </a:r>
            <a:br>
              <a:rPr lang="hu-HU" sz="2400" i="1"/>
            </a:br>
            <a:r>
              <a:rPr lang="hu-HU" sz="2400" i="1"/>
              <a:t>tartalom height: 70px</a:t>
            </a:r>
          </a:p>
          <a:p>
            <a:pPr marL="0" indent="0">
              <a:buNone/>
              <a:tabLst>
                <a:tab pos="4127500" algn="l"/>
              </a:tabLst>
            </a:pPr>
            <a:endParaRPr lang="hu-HU" sz="1400" i="1"/>
          </a:p>
          <a:p>
            <a:pPr marL="0" indent="0">
              <a:spcBef>
                <a:spcPts val="6600"/>
              </a:spcBef>
              <a:buNone/>
              <a:tabLst>
                <a:tab pos="4127500" algn="l"/>
              </a:tabLst>
            </a:pPr>
            <a:r>
              <a:rPr lang="hu-HU" sz="2400" i="1"/>
              <a:t>az elfoglalt magasság: 15+3+7+70+7+3+15=120px</a:t>
            </a:r>
          </a:p>
          <a:p>
            <a:endParaRPr lang="hu-HU"/>
          </a:p>
        </p:txBody>
      </p:sp>
      <p:sp>
        <p:nvSpPr>
          <p:cNvPr id="4" name="Dia számának helye 3"/>
          <p:cNvSpPr>
            <a:spLocks noGrp="1"/>
          </p:cNvSpPr>
          <p:nvPr>
            <p:ph type="sldNum" sz="quarter" idx="12"/>
          </p:nvPr>
        </p:nvSpPr>
        <p:spPr/>
        <p:txBody>
          <a:bodyPr/>
          <a:lstStyle/>
          <a:p>
            <a:fld id="{4DC61DD4-7DED-4AA4-9E5A-5F7D420479A6}" type="slidenum">
              <a:rPr lang="hu-HU" smtClean="0"/>
              <a:pPr/>
              <a:t>12</a:t>
            </a:fld>
            <a:endParaRPr lang="hu-HU" dirty="0"/>
          </a:p>
        </p:txBody>
      </p:sp>
      <p:pic>
        <p:nvPicPr>
          <p:cNvPr id="6" name="Kép 5"/>
          <p:cNvPicPr>
            <a:picLocks noChangeAspect="1"/>
          </p:cNvPicPr>
          <p:nvPr/>
        </p:nvPicPr>
        <p:blipFill rotWithShape="1">
          <a:blip r:embed="rId2"/>
          <a:srcRect l="43569" t="40963" r="24377" b="22872"/>
          <a:stretch/>
        </p:blipFill>
        <p:spPr bwMode="auto">
          <a:xfrm>
            <a:off x="4715274" y="3068960"/>
            <a:ext cx="4428726" cy="2808312"/>
          </a:xfrm>
          <a:prstGeom prst="rect">
            <a:avLst/>
          </a:prstGeom>
          <a:ln>
            <a:noFill/>
          </a:ln>
          <a:extLst>
            <a:ext uri="{53640926-AAD7-44D8-BBD7-CCE9431645EC}">
              <a14:shadowObscured xmlns:a14="http://schemas.microsoft.com/office/drawing/2010/main"/>
            </a:ext>
          </a:extLst>
        </p:spPr>
      </p:pic>
      <p:sp>
        <p:nvSpPr>
          <p:cNvPr id="7" name="Szövegdoboz 6"/>
          <p:cNvSpPr txBox="1"/>
          <p:nvPr/>
        </p:nvSpPr>
        <p:spPr>
          <a:xfrm>
            <a:off x="3271054" y="5316016"/>
            <a:ext cx="1470346" cy="461665"/>
          </a:xfrm>
          <a:prstGeom prst="rect">
            <a:avLst/>
          </a:prstGeom>
          <a:noFill/>
        </p:spPr>
        <p:txBody>
          <a:bodyPr wrap="square" rtlCol="0">
            <a:spAutoFit/>
          </a:bodyPr>
          <a:lstStyle/>
          <a:p>
            <a:pPr algn="r"/>
            <a:r>
              <a:rPr lang="hu-HU" sz="2400" b="1">
                <a:solidFill>
                  <a:srgbClr val="006600"/>
                </a:solidFill>
                <a:latin typeface="Arial" panose="020B0604020202020204" pitchFamily="34" charset="0"/>
                <a:cs typeface="Arial" panose="020B0604020202020204" pitchFamily="34" charset="0"/>
              </a:rPr>
              <a:t>120px</a:t>
            </a:r>
          </a:p>
        </p:txBody>
      </p:sp>
    </p:spTree>
    <p:extLst>
      <p:ext uri="{BB962C8B-B14F-4D97-AF65-F5344CB8AC3E}">
        <p14:creationId xmlns:p14="http://schemas.microsoft.com/office/powerpoint/2010/main" val="1396906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Az elemi doboz méretei (folyt)</a:t>
            </a:r>
          </a:p>
        </p:txBody>
      </p:sp>
      <p:sp>
        <p:nvSpPr>
          <p:cNvPr id="3" name="Tartalom helye 2"/>
          <p:cNvSpPr>
            <a:spLocks noGrp="1"/>
          </p:cNvSpPr>
          <p:nvPr>
            <p:ph idx="1"/>
          </p:nvPr>
        </p:nvSpPr>
        <p:spPr>
          <a:xfrm>
            <a:off x="1331640" y="1428736"/>
            <a:ext cx="7812360" cy="5312632"/>
          </a:xfrm>
        </p:spPr>
        <p:txBody>
          <a:bodyPr>
            <a:normAutofit/>
          </a:bodyPr>
          <a:lstStyle/>
          <a:p>
            <a:pPr marL="0" indent="0">
              <a:spcBef>
                <a:spcPts val="0"/>
              </a:spcBef>
              <a:spcAft>
                <a:spcPts val="1800"/>
              </a:spcAft>
              <a:buNone/>
            </a:pPr>
            <a:r>
              <a:rPr lang="hu-HU" b="1" dirty="0"/>
              <a:t>FONTOS TUDNI…</a:t>
            </a:r>
          </a:p>
          <a:p>
            <a:pPr>
              <a:spcBef>
                <a:spcPts val="0"/>
              </a:spcBef>
              <a:spcAft>
                <a:spcPts val="1800"/>
              </a:spcAft>
            </a:pPr>
            <a:r>
              <a:rPr lang="hu-HU" sz="2800" dirty="0"/>
              <a:t>A </a:t>
            </a:r>
            <a:r>
              <a:rPr lang="hu-HU" sz="2800" b="1" dirty="0"/>
              <a:t>doboz </a:t>
            </a:r>
            <a:r>
              <a:rPr lang="hu-HU" sz="2800" b="1" dirty="0">
                <a:solidFill>
                  <a:srgbClr val="FF0000"/>
                </a:solidFill>
              </a:rPr>
              <a:t>szélessége</a:t>
            </a:r>
            <a:r>
              <a:rPr lang="hu-HU" sz="2800" b="1" dirty="0"/>
              <a:t> </a:t>
            </a:r>
            <a:r>
              <a:rPr lang="hu-HU" sz="2800" dirty="0"/>
              <a:t>mindig a beállítástól függ: vagy a szülőtől </a:t>
            </a:r>
            <a:r>
              <a:rPr lang="hu-HU" sz="2800" dirty="0" err="1"/>
              <a:t>örökli</a:t>
            </a:r>
            <a:r>
              <a:rPr lang="hu-HU" sz="2800" dirty="0"/>
              <a:t>, vagy a megadott konkrét nagyságú, de </a:t>
            </a:r>
            <a:r>
              <a:rPr lang="hu-HU" sz="2800" b="1" dirty="0"/>
              <a:t>alaphelyzetben</a:t>
            </a:r>
            <a:r>
              <a:rPr lang="hu-HU" sz="2800" dirty="0"/>
              <a:t> akkora, mint a </a:t>
            </a:r>
            <a:r>
              <a:rPr lang="hu-HU" sz="2800" b="1" dirty="0"/>
              <a:t>böngészőablak szélessége</a:t>
            </a:r>
            <a:r>
              <a:rPr lang="hu-HU" sz="2800" dirty="0"/>
              <a:t>.</a:t>
            </a:r>
          </a:p>
          <a:p>
            <a:pPr>
              <a:spcBef>
                <a:spcPts val="0"/>
              </a:spcBef>
              <a:spcAft>
                <a:spcPts val="1800"/>
              </a:spcAft>
            </a:pPr>
            <a:r>
              <a:rPr lang="hu-HU" sz="2800" dirty="0"/>
              <a:t>A </a:t>
            </a:r>
            <a:r>
              <a:rPr lang="hu-HU" sz="2800" b="1" dirty="0"/>
              <a:t>doboz </a:t>
            </a:r>
            <a:r>
              <a:rPr lang="hu-HU" sz="2800" b="1" dirty="0">
                <a:solidFill>
                  <a:srgbClr val="FF0000"/>
                </a:solidFill>
              </a:rPr>
              <a:t>magassága</a:t>
            </a:r>
            <a:r>
              <a:rPr lang="hu-HU" sz="2800" b="1" dirty="0"/>
              <a:t> </a:t>
            </a:r>
            <a:r>
              <a:rPr lang="hu-HU" sz="2800" dirty="0"/>
              <a:t>mindig a beállítástól függ: vagy a szülőtől </a:t>
            </a:r>
            <a:r>
              <a:rPr lang="hu-HU" sz="2800" dirty="0" err="1"/>
              <a:t>örökli</a:t>
            </a:r>
            <a:r>
              <a:rPr lang="hu-HU" sz="2800" dirty="0"/>
              <a:t>, vagy a megadott konkrét nagyságú, de </a:t>
            </a:r>
            <a:r>
              <a:rPr lang="hu-HU" sz="2800" b="1" dirty="0"/>
              <a:t>alaphelyzetben</a:t>
            </a:r>
            <a:r>
              <a:rPr lang="hu-HU" sz="2800" dirty="0"/>
              <a:t> mindig </a:t>
            </a:r>
            <a:r>
              <a:rPr lang="hu-HU" sz="2800" b="1" dirty="0"/>
              <a:t>a tartalom </a:t>
            </a:r>
            <a:r>
              <a:rPr lang="hu-HU" sz="2800" dirty="0"/>
              <a:t>(sorok száma, betűtípus, -méret) </a:t>
            </a:r>
            <a:r>
              <a:rPr lang="hu-HU" sz="2800" b="1" dirty="0"/>
              <a:t>magassági</a:t>
            </a:r>
            <a:r>
              <a:rPr lang="hu-HU" sz="2800" dirty="0"/>
              <a:t> </a:t>
            </a:r>
            <a:r>
              <a:rPr lang="hu-HU" sz="2800" b="1" dirty="0"/>
              <a:t>nagysága</a:t>
            </a:r>
            <a:r>
              <a:rPr lang="hu-HU" sz="2800" dirty="0"/>
              <a:t> határozza meg.</a:t>
            </a:r>
          </a:p>
          <a:p>
            <a:endParaRPr lang="hu-HU" dirty="0"/>
          </a:p>
        </p:txBody>
      </p:sp>
      <p:sp>
        <p:nvSpPr>
          <p:cNvPr id="4" name="Dia számának helye 3"/>
          <p:cNvSpPr>
            <a:spLocks noGrp="1"/>
          </p:cNvSpPr>
          <p:nvPr>
            <p:ph type="sldNum" sz="quarter" idx="12"/>
          </p:nvPr>
        </p:nvSpPr>
        <p:spPr/>
        <p:txBody>
          <a:bodyPr/>
          <a:lstStyle/>
          <a:p>
            <a:fld id="{4DC61DD4-7DED-4AA4-9E5A-5F7D420479A6}" type="slidenum">
              <a:rPr lang="hu-HU" smtClean="0"/>
              <a:pPr/>
              <a:t>13</a:t>
            </a:fld>
            <a:endParaRPr lang="hu-HU" dirty="0"/>
          </a:p>
        </p:txBody>
      </p:sp>
    </p:spTree>
    <p:extLst>
      <p:ext uri="{BB962C8B-B14F-4D97-AF65-F5344CB8AC3E}">
        <p14:creationId xmlns:p14="http://schemas.microsoft.com/office/powerpoint/2010/main" val="2103873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1. Méretbeállítás</a:t>
            </a:r>
          </a:p>
        </p:txBody>
      </p:sp>
      <p:sp>
        <p:nvSpPr>
          <p:cNvPr id="3" name="Tartalom helye 2"/>
          <p:cNvSpPr>
            <a:spLocks noGrp="1"/>
          </p:cNvSpPr>
          <p:nvPr>
            <p:ph idx="1"/>
          </p:nvPr>
        </p:nvSpPr>
        <p:spPr>
          <a:xfrm>
            <a:off x="1331640" y="1428736"/>
            <a:ext cx="7812360" cy="5429264"/>
          </a:xfrm>
        </p:spPr>
        <p:txBody>
          <a:bodyPr>
            <a:normAutofit/>
          </a:bodyPr>
          <a:lstStyle/>
          <a:p>
            <a:pPr marL="0" indent="0">
              <a:spcBef>
                <a:spcPts val="0"/>
              </a:spcBef>
              <a:buNone/>
            </a:pPr>
            <a:r>
              <a:rPr lang="hu-HU" dirty="0"/>
              <a:t>Egy HTML-elem méretének a beállítására az alábbi tulajdonságokat használhatjuk:</a:t>
            </a:r>
          </a:p>
          <a:p>
            <a:pPr marL="274638" indent="-274638">
              <a:spcBef>
                <a:spcPts val="300"/>
              </a:spcBef>
            </a:pPr>
            <a:r>
              <a:rPr lang="hu-HU" sz="2800" b="1" dirty="0" err="1">
                <a:solidFill>
                  <a:srgbClr val="FF0000"/>
                </a:solidFill>
              </a:rPr>
              <a:t>width</a:t>
            </a:r>
            <a:r>
              <a:rPr lang="hu-HU" sz="2800" dirty="0"/>
              <a:t> = az elem szélessége</a:t>
            </a:r>
          </a:p>
          <a:p>
            <a:pPr marL="274638" indent="-274638">
              <a:spcBef>
                <a:spcPts val="300"/>
              </a:spcBef>
            </a:pPr>
            <a:r>
              <a:rPr lang="hu-HU" sz="2800" b="1" dirty="0" err="1"/>
              <a:t>max-width</a:t>
            </a:r>
            <a:r>
              <a:rPr lang="hu-HU" sz="2800" dirty="0"/>
              <a:t> = az elem legnagyobb széles-</a:t>
            </a:r>
            <a:r>
              <a:rPr lang="hu-HU" sz="2800" dirty="0" err="1"/>
              <a:t>sége</a:t>
            </a:r>
            <a:r>
              <a:rPr lang="hu-HU" sz="2800" dirty="0"/>
              <a:t> </a:t>
            </a:r>
            <a:r>
              <a:rPr lang="hu-HU" sz="2400" i="1" dirty="0"/>
              <a:t>(ennél nem lehet szélesebb, alapértéke </a:t>
            </a:r>
            <a:r>
              <a:rPr lang="hu-HU" sz="2400" i="1" dirty="0" err="1"/>
              <a:t>none</a:t>
            </a:r>
            <a:r>
              <a:rPr lang="hu-HU" sz="2400" i="1" dirty="0"/>
              <a:t>)</a:t>
            </a:r>
          </a:p>
          <a:p>
            <a:pPr marL="274638" indent="-274638">
              <a:spcBef>
                <a:spcPts val="300"/>
              </a:spcBef>
            </a:pPr>
            <a:r>
              <a:rPr lang="hu-HU" sz="2800" b="1" dirty="0"/>
              <a:t>min-</a:t>
            </a:r>
            <a:r>
              <a:rPr lang="hu-HU" sz="2800" b="1" dirty="0" err="1"/>
              <a:t>width</a:t>
            </a:r>
            <a:r>
              <a:rPr lang="hu-HU" sz="2800" dirty="0"/>
              <a:t> = az elem legkisebb szélessége </a:t>
            </a:r>
            <a:r>
              <a:rPr lang="hu-HU" sz="2400" i="1" dirty="0"/>
              <a:t>(ennél nem lehet keskenyebb, alapértéke 0)</a:t>
            </a:r>
            <a:endParaRPr lang="hu-HU" sz="2400" dirty="0"/>
          </a:p>
          <a:p>
            <a:pPr marL="274638" indent="-274638">
              <a:spcBef>
                <a:spcPts val="300"/>
              </a:spcBef>
            </a:pPr>
            <a:r>
              <a:rPr lang="hu-HU" sz="2800" b="1" dirty="0" err="1">
                <a:solidFill>
                  <a:srgbClr val="FF0000"/>
                </a:solidFill>
              </a:rPr>
              <a:t>height</a:t>
            </a:r>
            <a:r>
              <a:rPr lang="hu-HU" sz="2800" dirty="0"/>
              <a:t> = az elem magassága</a:t>
            </a:r>
          </a:p>
          <a:p>
            <a:pPr marL="274638" indent="-274638">
              <a:spcBef>
                <a:spcPts val="300"/>
              </a:spcBef>
            </a:pPr>
            <a:r>
              <a:rPr lang="hu-HU" sz="2800" b="1" dirty="0" err="1"/>
              <a:t>max-height</a:t>
            </a:r>
            <a:r>
              <a:rPr lang="hu-HU" sz="2800" b="1" dirty="0"/>
              <a:t> </a:t>
            </a:r>
            <a:r>
              <a:rPr lang="hu-HU" sz="2800" dirty="0"/>
              <a:t>= az elem legnagyobb magas-</a:t>
            </a:r>
            <a:r>
              <a:rPr lang="hu-HU" sz="2800" dirty="0" err="1"/>
              <a:t>sága</a:t>
            </a:r>
            <a:r>
              <a:rPr lang="hu-HU" sz="2800" dirty="0"/>
              <a:t> </a:t>
            </a:r>
            <a:r>
              <a:rPr lang="hu-HU" sz="2400" i="1" dirty="0"/>
              <a:t>(ennél nem lehet magasabb, alapértéke </a:t>
            </a:r>
            <a:r>
              <a:rPr lang="hu-HU" sz="2400" i="1" dirty="0" err="1"/>
              <a:t>none</a:t>
            </a:r>
            <a:r>
              <a:rPr lang="hu-HU" sz="2400" i="1" dirty="0"/>
              <a:t>)</a:t>
            </a:r>
          </a:p>
          <a:p>
            <a:pPr marL="274638" indent="-274638">
              <a:spcBef>
                <a:spcPts val="300"/>
              </a:spcBef>
            </a:pPr>
            <a:r>
              <a:rPr lang="hu-HU" sz="2800" b="1" dirty="0"/>
              <a:t>min-</a:t>
            </a:r>
            <a:r>
              <a:rPr lang="hu-HU" sz="2800" b="1" dirty="0" err="1"/>
              <a:t>height</a:t>
            </a:r>
            <a:r>
              <a:rPr lang="hu-HU" sz="2800" dirty="0"/>
              <a:t> = az elem legkisebb magassága </a:t>
            </a:r>
            <a:r>
              <a:rPr lang="hu-HU" sz="2400" i="1" dirty="0"/>
              <a:t>(ennél nem lehet alacsonyabb, alapértéke 0)</a:t>
            </a:r>
            <a:endParaRPr lang="hu-HU" sz="2800" i="1" dirty="0"/>
          </a:p>
        </p:txBody>
      </p:sp>
      <p:sp>
        <p:nvSpPr>
          <p:cNvPr id="4" name="Dia számának helye 3"/>
          <p:cNvSpPr>
            <a:spLocks noGrp="1"/>
          </p:cNvSpPr>
          <p:nvPr>
            <p:ph type="sldNum" sz="quarter" idx="12"/>
          </p:nvPr>
        </p:nvSpPr>
        <p:spPr/>
        <p:txBody>
          <a:bodyPr/>
          <a:lstStyle/>
          <a:p>
            <a:fld id="{4DC61DD4-7DED-4AA4-9E5A-5F7D420479A6}" type="slidenum">
              <a:rPr lang="hu-HU" smtClean="0"/>
              <a:pPr/>
              <a:t>14</a:t>
            </a:fld>
            <a:endParaRPr lang="hu-HU" dirty="0"/>
          </a:p>
        </p:txBody>
      </p:sp>
    </p:spTree>
    <p:extLst>
      <p:ext uri="{BB962C8B-B14F-4D97-AF65-F5344CB8AC3E}">
        <p14:creationId xmlns:p14="http://schemas.microsoft.com/office/powerpoint/2010/main" val="3688883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1. Méretbeállítás (folyt)</a:t>
            </a:r>
          </a:p>
        </p:txBody>
      </p:sp>
      <p:sp>
        <p:nvSpPr>
          <p:cNvPr id="3" name="Tartalom helye 2"/>
          <p:cNvSpPr>
            <a:spLocks noGrp="1"/>
          </p:cNvSpPr>
          <p:nvPr>
            <p:ph idx="1"/>
          </p:nvPr>
        </p:nvSpPr>
        <p:spPr>
          <a:xfrm>
            <a:off x="1331640" y="1428736"/>
            <a:ext cx="7812360" cy="5429264"/>
          </a:xfrm>
        </p:spPr>
        <p:txBody>
          <a:bodyPr>
            <a:normAutofit/>
          </a:bodyPr>
          <a:lstStyle/>
          <a:p>
            <a:pPr marL="0" indent="0">
              <a:spcBef>
                <a:spcPts val="0"/>
              </a:spcBef>
              <a:buNone/>
            </a:pPr>
            <a:r>
              <a:rPr lang="hu-HU" u="sng"/>
              <a:t>Lehetséges megadási módok</a:t>
            </a:r>
            <a:r>
              <a:rPr lang="hu-HU"/>
              <a:t>:</a:t>
            </a:r>
          </a:p>
          <a:p>
            <a:pPr marL="274638" indent="-274638">
              <a:spcBef>
                <a:spcPts val="600"/>
              </a:spcBef>
            </a:pPr>
            <a:r>
              <a:rPr lang="hu-HU" sz="2800" b="1" i="1"/>
              <a:t>auto</a:t>
            </a:r>
            <a:r>
              <a:rPr lang="hu-HU" sz="2800"/>
              <a:t> (alapbeállítás): </a:t>
            </a:r>
            <a:r>
              <a:rPr lang="hu-HU" sz="2400" i="1"/>
              <a:t>a böngésző maga határozza</a:t>
            </a:r>
          </a:p>
          <a:p>
            <a:pPr marL="274638" indent="-274638">
              <a:spcBef>
                <a:spcPts val="600"/>
              </a:spcBef>
            </a:pPr>
            <a:r>
              <a:rPr lang="hu-HU" sz="2800" b="1" i="1"/>
              <a:t>initial</a:t>
            </a:r>
            <a:r>
              <a:rPr lang="hu-HU" sz="2800"/>
              <a:t>:</a:t>
            </a:r>
            <a:r>
              <a:rPr lang="hu-HU" sz="2400" i="1"/>
              <a:t> beállítja a tulajdonságot az alapértelmezett értékére</a:t>
            </a:r>
          </a:p>
          <a:p>
            <a:pPr marL="274638" indent="-274638">
              <a:spcBef>
                <a:spcPts val="600"/>
              </a:spcBef>
            </a:pPr>
            <a:r>
              <a:rPr lang="hu-HU" sz="2800" b="1" i="1"/>
              <a:t>inherit</a:t>
            </a:r>
            <a:r>
              <a:rPr lang="hu-HU" sz="2800" i="1"/>
              <a:t> </a:t>
            </a:r>
            <a:r>
              <a:rPr lang="hu-HU" sz="2800"/>
              <a:t>(örökölt): </a:t>
            </a:r>
            <a:r>
              <a:rPr lang="hu-HU" sz="2400" i="1"/>
              <a:t>a szülőtől örökölt érték</a:t>
            </a:r>
            <a:endParaRPr lang="hu-HU" sz="2800"/>
          </a:p>
          <a:p>
            <a:pPr marL="274638" indent="-274638">
              <a:spcBef>
                <a:spcPts val="600"/>
              </a:spcBef>
            </a:pPr>
            <a:r>
              <a:rPr lang="hu-HU" sz="2800" b="1" i="1"/>
              <a:t>abszolút értékben</a:t>
            </a:r>
            <a:r>
              <a:rPr lang="hu-HU" sz="2800"/>
              <a:t>: px, pt, cm, em</a:t>
            </a:r>
          </a:p>
          <a:p>
            <a:pPr marL="0" indent="0" algn="ctr">
              <a:spcBef>
                <a:spcPts val="300"/>
              </a:spcBef>
              <a:spcAft>
                <a:spcPts val="1200"/>
              </a:spcAft>
              <a:buNone/>
            </a:pPr>
            <a:r>
              <a:rPr lang="hu-HU" sz="2800" b="1">
                <a:solidFill>
                  <a:srgbClr val="0070C0"/>
                </a:solidFill>
                <a:latin typeface="Courier New" panose="02070309020205020404" pitchFamily="49" charset="0"/>
                <a:ea typeface="Verdana" panose="020B0604030504040204" pitchFamily="34" charset="0"/>
                <a:cs typeface="Courier New" panose="02070309020205020404" pitchFamily="49" charset="0"/>
              </a:rPr>
              <a:t>p { height: 100px; }</a:t>
            </a:r>
            <a:endParaRPr lang="hu-HU" sz="2800"/>
          </a:p>
          <a:p>
            <a:pPr marL="274638" indent="-274638">
              <a:spcBef>
                <a:spcPts val="300"/>
              </a:spcBef>
            </a:pPr>
            <a:r>
              <a:rPr lang="hu-HU" sz="2800" b="1" i="1"/>
              <a:t>relatív értékben</a:t>
            </a:r>
            <a:r>
              <a:rPr lang="hu-HU" sz="2800"/>
              <a:t>:  a befoglaló blokk szélességének %-ában</a:t>
            </a:r>
            <a:endParaRPr lang="hu-HU" sz="2400"/>
          </a:p>
          <a:p>
            <a:pPr marL="0" indent="0" algn="ctr">
              <a:spcBef>
                <a:spcPts val="300"/>
              </a:spcBef>
              <a:buNone/>
            </a:pPr>
            <a:r>
              <a:rPr lang="hu-HU" sz="2800" b="1">
                <a:solidFill>
                  <a:srgbClr val="0070C0"/>
                </a:solidFill>
                <a:latin typeface="Courier New" panose="02070309020205020404" pitchFamily="49" charset="0"/>
                <a:ea typeface="Verdana" panose="020B0604030504040204" pitchFamily="34" charset="0"/>
                <a:cs typeface="Courier New" panose="02070309020205020404" pitchFamily="49" charset="0"/>
              </a:rPr>
              <a:t>div { width: 80%; }</a:t>
            </a:r>
            <a:endParaRPr lang="hu-HU" sz="2800"/>
          </a:p>
          <a:p>
            <a:pPr marL="274638" indent="-274638">
              <a:spcBef>
                <a:spcPts val="300"/>
              </a:spcBef>
            </a:pPr>
            <a:endParaRPr lang="hu-HU" sz="2400" i="1"/>
          </a:p>
        </p:txBody>
      </p:sp>
      <p:sp>
        <p:nvSpPr>
          <p:cNvPr id="4" name="Dia számának helye 3"/>
          <p:cNvSpPr>
            <a:spLocks noGrp="1"/>
          </p:cNvSpPr>
          <p:nvPr>
            <p:ph type="sldNum" sz="quarter" idx="12"/>
          </p:nvPr>
        </p:nvSpPr>
        <p:spPr/>
        <p:txBody>
          <a:bodyPr/>
          <a:lstStyle/>
          <a:p>
            <a:fld id="{4DC61DD4-7DED-4AA4-9E5A-5F7D420479A6}" type="slidenum">
              <a:rPr lang="hu-HU" smtClean="0"/>
              <a:pPr/>
              <a:t>15</a:t>
            </a:fld>
            <a:endParaRPr lang="hu-HU" dirty="0"/>
          </a:p>
        </p:txBody>
      </p:sp>
    </p:spTree>
    <p:extLst>
      <p:ext uri="{BB962C8B-B14F-4D97-AF65-F5344CB8AC3E}">
        <p14:creationId xmlns:p14="http://schemas.microsoft.com/office/powerpoint/2010/main" val="1051197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1. Méretbeállítás (folyt)</a:t>
            </a:r>
          </a:p>
        </p:txBody>
      </p:sp>
      <p:sp>
        <p:nvSpPr>
          <p:cNvPr id="3" name="Tartalom helye 2"/>
          <p:cNvSpPr>
            <a:spLocks noGrp="1"/>
          </p:cNvSpPr>
          <p:nvPr>
            <p:ph idx="1"/>
          </p:nvPr>
        </p:nvSpPr>
        <p:spPr>
          <a:xfrm>
            <a:off x="1331640" y="1428736"/>
            <a:ext cx="7812360" cy="5429264"/>
          </a:xfrm>
        </p:spPr>
        <p:txBody>
          <a:bodyPr>
            <a:normAutofit/>
          </a:bodyPr>
          <a:lstStyle/>
          <a:p>
            <a:pPr marL="0" indent="0">
              <a:spcBef>
                <a:spcPts val="0"/>
              </a:spcBef>
              <a:spcAft>
                <a:spcPts val="1200"/>
              </a:spcAft>
              <a:buNone/>
              <a:tabLst>
                <a:tab pos="1789113" algn="l"/>
              </a:tabLst>
            </a:pPr>
            <a:r>
              <a:rPr lang="hu-HU" sz="2800" u="sng" dirty="0"/>
              <a:t>Példa</a:t>
            </a:r>
            <a:r>
              <a:rPr lang="hu-HU" sz="2800" dirty="0"/>
              <a:t>: A kék keretű "</a:t>
            </a:r>
            <a:r>
              <a:rPr lang="hu-HU" sz="2800" dirty="0" err="1"/>
              <a:t>szulo</a:t>
            </a:r>
            <a:r>
              <a:rPr lang="hu-HU" sz="2800" dirty="0"/>
              <a:t>" </a:t>
            </a:r>
            <a:r>
              <a:rPr lang="hu-HU" sz="2800" dirty="0" err="1"/>
              <a:t>id-jú</a:t>
            </a:r>
            <a:r>
              <a:rPr lang="hu-HU" sz="2800" dirty="0"/>
              <a:t> blokk </a:t>
            </a:r>
            <a:r>
              <a:rPr lang="hu-HU" sz="2800" dirty="0" err="1"/>
              <a:t>tartal-mazza</a:t>
            </a:r>
            <a:r>
              <a:rPr lang="hu-HU" sz="2800" dirty="0"/>
              <a:t> a piros szegélyű "gyermek" </a:t>
            </a:r>
            <a:r>
              <a:rPr lang="hu-HU" sz="2800" dirty="0" err="1"/>
              <a:t>id-jú</a:t>
            </a:r>
            <a:r>
              <a:rPr lang="hu-HU" sz="2800" dirty="0"/>
              <a:t> blokkot.</a:t>
            </a:r>
          </a:p>
          <a:p>
            <a:pPr marL="0" indent="0">
              <a:spcBef>
                <a:spcPts val="0"/>
              </a:spcBef>
              <a:buNone/>
              <a:tabLst>
                <a:tab pos="1884363" algn="l"/>
              </a:tabLst>
            </a:pPr>
            <a:r>
              <a:rPr lang="hu-HU" sz="2800" b="1" dirty="0">
                <a:solidFill>
                  <a:srgbClr val="0070C0"/>
                </a:solidFill>
                <a:latin typeface="Courier New" panose="02070309020205020404" pitchFamily="49" charset="0"/>
                <a:cs typeface="Courier New" panose="02070309020205020404" pitchFamily="49" charset="0"/>
              </a:rPr>
              <a:t>#</a:t>
            </a:r>
            <a:r>
              <a:rPr lang="hu-HU" sz="2800" b="1" dirty="0" err="1">
                <a:solidFill>
                  <a:srgbClr val="0070C0"/>
                </a:solidFill>
                <a:latin typeface="Courier New" panose="02070309020205020404" pitchFamily="49" charset="0"/>
                <a:cs typeface="Courier New" panose="02070309020205020404" pitchFamily="49" charset="0"/>
              </a:rPr>
              <a:t>szulo</a:t>
            </a:r>
            <a:r>
              <a:rPr lang="hu-HU" sz="2800" b="1" dirty="0">
                <a:solidFill>
                  <a:srgbClr val="0070C0"/>
                </a:solidFill>
                <a:latin typeface="Courier New" panose="02070309020205020404" pitchFamily="49" charset="0"/>
                <a:cs typeface="Courier New" panose="02070309020205020404" pitchFamily="49" charset="0"/>
              </a:rPr>
              <a:t> {	</a:t>
            </a:r>
            <a:r>
              <a:rPr lang="hu-HU" sz="2800" b="1" dirty="0" err="1">
                <a:solidFill>
                  <a:srgbClr val="0070C0"/>
                </a:solidFill>
                <a:latin typeface="Courier New" panose="02070309020205020404" pitchFamily="49" charset="0"/>
                <a:cs typeface="Courier New" panose="02070309020205020404" pitchFamily="49" charset="0"/>
              </a:rPr>
              <a:t>height</a:t>
            </a:r>
            <a:r>
              <a:rPr lang="hu-HU" sz="2800" b="1" dirty="0">
                <a:solidFill>
                  <a:srgbClr val="0070C0"/>
                </a:solidFill>
                <a:latin typeface="Courier New" panose="02070309020205020404" pitchFamily="49" charset="0"/>
                <a:cs typeface="Courier New" panose="02070309020205020404" pitchFamily="49" charset="0"/>
              </a:rPr>
              <a:t>: 200px;</a:t>
            </a:r>
            <a:br>
              <a:rPr lang="hu-HU" sz="2800" b="1" dirty="0">
                <a:solidFill>
                  <a:srgbClr val="0070C0"/>
                </a:solidFill>
                <a:latin typeface="Courier New" panose="02070309020205020404" pitchFamily="49" charset="0"/>
                <a:cs typeface="Courier New" panose="02070309020205020404" pitchFamily="49" charset="0"/>
              </a:rPr>
            </a:br>
            <a:r>
              <a:rPr lang="hu-HU" sz="2800" b="1" dirty="0">
                <a:solidFill>
                  <a:srgbClr val="0070C0"/>
                </a:solidFill>
                <a:latin typeface="Courier New" panose="02070309020205020404" pitchFamily="49" charset="0"/>
                <a:cs typeface="Courier New" panose="02070309020205020404" pitchFamily="49" charset="0"/>
              </a:rPr>
              <a:t>	</a:t>
            </a:r>
            <a:r>
              <a:rPr lang="hu-HU" sz="2800" b="1" dirty="0" err="1">
                <a:solidFill>
                  <a:srgbClr val="0070C0"/>
                </a:solidFill>
                <a:latin typeface="Courier New" panose="02070309020205020404" pitchFamily="49" charset="0"/>
                <a:cs typeface="Courier New" panose="02070309020205020404" pitchFamily="49" charset="0"/>
              </a:rPr>
              <a:t>width</a:t>
            </a:r>
            <a:r>
              <a:rPr lang="hu-HU" sz="2800" b="1" dirty="0">
                <a:solidFill>
                  <a:srgbClr val="0070C0"/>
                </a:solidFill>
                <a:latin typeface="Courier New" panose="02070309020205020404" pitchFamily="49" charset="0"/>
                <a:cs typeface="Courier New" panose="02070309020205020404" pitchFamily="49" charset="0"/>
              </a:rPr>
              <a:t>: 300px;</a:t>
            </a:r>
            <a:br>
              <a:rPr lang="hu-HU" sz="2800" b="1" dirty="0">
                <a:solidFill>
                  <a:srgbClr val="0070C0"/>
                </a:solidFill>
                <a:latin typeface="Courier New" panose="02070309020205020404" pitchFamily="49" charset="0"/>
                <a:cs typeface="Courier New" panose="02070309020205020404" pitchFamily="49" charset="0"/>
              </a:rPr>
            </a:br>
            <a:r>
              <a:rPr lang="hu-HU" sz="2800" b="1" dirty="0">
                <a:solidFill>
                  <a:srgbClr val="0070C0"/>
                </a:solidFill>
                <a:latin typeface="Courier New" panose="02070309020205020404" pitchFamily="49" charset="0"/>
                <a:cs typeface="Courier New" panose="02070309020205020404" pitchFamily="49" charset="0"/>
              </a:rPr>
              <a:t>	</a:t>
            </a:r>
            <a:r>
              <a:rPr lang="hu-HU" sz="2800" b="1" dirty="0" err="1">
                <a:solidFill>
                  <a:srgbClr val="0070C0"/>
                </a:solidFill>
                <a:latin typeface="Courier New" panose="02070309020205020404" pitchFamily="49" charset="0"/>
                <a:cs typeface="Courier New" panose="02070309020205020404" pitchFamily="49" charset="0"/>
              </a:rPr>
              <a:t>border</a:t>
            </a:r>
            <a:r>
              <a:rPr lang="hu-HU" sz="2800" b="1" dirty="0">
                <a:solidFill>
                  <a:srgbClr val="0070C0"/>
                </a:solidFill>
                <a:latin typeface="Courier New" panose="02070309020205020404" pitchFamily="49" charset="0"/>
                <a:cs typeface="Courier New" panose="02070309020205020404" pitchFamily="49" charset="0"/>
              </a:rPr>
              <a:t>: 2px </a:t>
            </a:r>
            <a:r>
              <a:rPr lang="hu-HU" sz="2800" b="1" dirty="0" err="1">
                <a:solidFill>
                  <a:srgbClr val="0070C0"/>
                </a:solidFill>
                <a:latin typeface="Courier New" panose="02070309020205020404" pitchFamily="49" charset="0"/>
                <a:cs typeface="Courier New" panose="02070309020205020404" pitchFamily="49" charset="0"/>
              </a:rPr>
              <a:t>solid</a:t>
            </a:r>
            <a:r>
              <a:rPr lang="hu-HU" sz="2800" b="1" dirty="0">
                <a:solidFill>
                  <a:srgbClr val="0070C0"/>
                </a:solidFill>
                <a:latin typeface="Courier New" panose="02070309020205020404" pitchFamily="49" charset="0"/>
                <a:cs typeface="Courier New" panose="02070309020205020404" pitchFamily="49" charset="0"/>
              </a:rPr>
              <a:t> </a:t>
            </a:r>
            <a:r>
              <a:rPr lang="hu-HU" sz="2800" b="1" dirty="0" err="1">
                <a:solidFill>
                  <a:srgbClr val="0070C0"/>
                </a:solidFill>
                <a:latin typeface="Courier New" panose="02070309020205020404" pitchFamily="49" charset="0"/>
                <a:cs typeface="Courier New" panose="02070309020205020404" pitchFamily="49" charset="0"/>
              </a:rPr>
              <a:t>blue</a:t>
            </a:r>
            <a:r>
              <a:rPr lang="hu-HU" sz="28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tabLst>
                <a:tab pos="1789113" algn="l"/>
              </a:tabLst>
            </a:pPr>
            <a:endParaRPr lang="hu-HU" sz="2800" b="1" dirty="0">
              <a:solidFill>
                <a:srgbClr val="0070C0"/>
              </a:solidFill>
              <a:latin typeface="Courier New" panose="02070309020205020404" pitchFamily="49" charset="0"/>
              <a:cs typeface="Courier New" panose="02070309020205020404" pitchFamily="49" charset="0"/>
            </a:endParaRPr>
          </a:p>
          <a:p>
            <a:pPr marL="0" indent="0">
              <a:spcBef>
                <a:spcPts val="0"/>
              </a:spcBef>
              <a:buNone/>
              <a:tabLst>
                <a:tab pos="1789113" algn="l"/>
              </a:tabLst>
            </a:pPr>
            <a:r>
              <a:rPr lang="hu-HU" sz="2800" b="1" dirty="0">
                <a:solidFill>
                  <a:srgbClr val="0070C0"/>
                </a:solidFill>
                <a:latin typeface="Courier New" panose="02070309020205020404" pitchFamily="49" charset="0"/>
                <a:cs typeface="Courier New" panose="02070309020205020404" pitchFamily="49" charset="0"/>
              </a:rPr>
              <a:t>#gyermek {</a:t>
            </a:r>
          </a:p>
          <a:p>
            <a:pPr marL="0" indent="0">
              <a:spcBef>
                <a:spcPts val="0"/>
              </a:spcBef>
              <a:buNone/>
              <a:tabLst>
                <a:tab pos="1789113" algn="l"/>
              </a:tabLst>
            </a:pPr>
            <a:r>
              <a:rPr lang="hu-HU" sz="2800" b="1" dirty="0">
                <a:solidFill>
                  <a:srgbClr val="0070C0"/>
                </a:solidFill>
                <a:latin typeface="Courier New" panose="02070309020205020404" pitchFamily="49" charset="0"/>
                <a:cs typeface="Courier New" panose="02070309020205020404" pitchFamily="49" charset="0"/>
              </a:rPr>
              <a:t>  </a:t>
            </a:r>
            <a:r>
              <a:rPr lang="hu-HU" sz="2800" b="1" dirty="0" err="1">
                <a:solidFill>
                  <a:srgbClr val="0070C0"/>
                </a:solidFill>
                <a:latin typeface="Courier New" panose="02070309020205020404" pitchFamily="49" charset="0"/>
                <a:cs typeface="Courier New" panose="02070309020205020404" pitchFamily="49" charset="0"/>
              </a:rPr>
              <a:t>height</a:t>
            </a:r>
            <a:r>
              <a:rPr lang="hu-HU" sz="2800" b="1" dirty="0">
                <a:solidFill>
                  <a:srgbClr val="0070C0"/>
                </a:solidFill>
                <a:latin typeface="Courier New" panose="02070309020205020404" pitchFamily="49" charset="0"/>
                <a:cs typeface="Courier New" panose="02070309020205020404" pitchFamily="49" charset="0"/>
              </a:rPr>
              <a:t>: 50%;</a:t>
            </a:r>
          </a:p>
          <a:p>
            <a:pPr marL="0" indent="0">
              <a:spcBef>
                <a:spcPts val="0"/>
              </a:spcBef>
              <a:buNone/>
              <a:tabLst>
                <a:tab pos="1789113" algn="l"/>
              </a:tabLst>
            </a:pPr>
            <a:r>
              <a:rPr lang="hu-HU" sz="2800" b="1" dirty="0">
                <a:solidFill>
                  <a:srgbClr val="0070C0"/>
                </a:solidFill>
                <a:latin typeface="Courier New" panose="02070309020205020404" pitchFamily="49" charset="0"/>
                <a:cs typeface="Courier New" panose="02070309020205020404" pitchFamily="49" charset="0"/>
              </a:rPr>
              <a:t>  </a:t>
            </a:r>
            <a:r>
              <a:rPr lang="hu-HU" sz="2800" b="1" dirty="0" err="1">
                <a:solidFill>
                  <a:srgbClr val="0070C0"/>
                </a:solidFill>
                <a:latin typeface="Courier New" panose="02070309020205020404" pitchFamily="49" charset="0"/>
                <a:cs typeface="Courier New" panose="02070309020205020404" pitchFamily="49" charset="0"/>
              </a:rPr>
              <a:t>width</a:t>
            </a:r>
            <a:r>
              <a:rPr lang="hu-HU" sz="2800" b="1" dirty="0">
                <a:solidFill>
                  <a:srgbClr val="0070C0"/>
                </a:solidFill>
                <a:latin typeface="Courier New" panose="02070309020205020404" pitchFamily="49" charset="0"/>
                <a:cs typeface="Courier New" panose="02070309020205020404" pitchFamily="49" charset="0"/>
              </a:rPr>
              <a:t>: 75%;</a:t>
            </a:r>
          </a:p>
          <a:p>
            <a:pPr marL="0" indent="0">
              <a:spcBef>
                <a:spcPts val="0"/>
              </a:spcBef>
              <a:buNone/>
              <a:tabLst>
                <a:tab pos="1071563" algn="l"/>
                <a:tab pos="1789113" algn="l"/>
              </a:tabLst>
            </a:pPr>
            <a:r>
              <a:rPr lang="hu-HU" sz="2800" b="1" dirty="0">
                <a:solidFill>
                  <a:srgbClr val="0070C0"/>
                </a:solidFill>
                <a:latin typeface="Courier New" panose="02070309020205020404" pitchFamily="49" charset="0"/>
                <a:cs typeface="Courier New" panose="02070309020205020404" pitchFamily="49" charset="0"/>
              </a:rPr>
              <a:t>  </a:t>
            </a:r>
            <a:r>
              <a:rPr lang="hu-HU" sz="2800" b="1" dirty="0" err="1">
                <a:solidFill>
                  <a:srgbClr val="0070C0"/>
                </a:solidFill>
                <a:latin typeface="Courier New" panose="02070309020205020404" pitchFamily="49" charset="0"/>
                <a:cs typeface="Courier New" panose="02070309020205020404" pitchFamily="49" charset="0"/>
              </a:rPr>
              <a:t>border</a:t>
            </a:r>
            <a:r>
              <a:rPr lang="hu-HU" sz="2800" b="1" dirty="0">
                <a:solidFill>
                  <a:srgbClr val="0070C0"/>
                </a:solidFill>
                <a:latin typeface="Courier New" panose="02070309020205020404" pitchFamily="49" charset="0"/>
                <a:cs typeface="Courier New" panose="02070309020205020404" pitchFamily="49" charset="0"/>
              </a:rPr>
              <a:t>: 2px</a:t>
            </a:r>
            <a:br>
              <a:rPr lang="hu-HU" sz="2800" b="1" dirty="0">
                <a:solidFill>
                  <a:srgbClr val="0070C0"/>
                </a:solidFill>
                <a:latin typeface="Courier New" panose="02070309020205020404" pitchFamily="49" charset="0"/>
                <a:cs typeface="Courier New" panose="02070309020205020404" pitchFamily="49" charset="0"/>
              </a:rPr>
            </a:br>
            <a:r>
              <a:rPr lang="hu-HU" sz="2800" b="1" dirty="0">
                <a:solidFill>
                  <a:srgbClr val="0070C0"/>
                </a:solidFill>
                <a:latin typeface="Courier New" panose="02070309020205020404" pitchFamily="49" charset="0"/>
                <a:cs typeface="Courier New" panose="02070309020205020404" pitchFamily="49" charset="0"/>
              </a:rPr>
              <a:t>	</a:t>
            </a:r>
            <a:r>
              <a:rPr lang="hu-HU" sz="2800" b="1" dirty="0" err="1">
                <a:solidFill>
                  <a:srgbClr val="0070C0"/>
                </a:solidFill>
                <a:latin typeface="Courier New" panose="02070309020205020404" pitchFamily="49" charset="0"/>
                <a:cs typeface="Courier New" panose="02070309020205020404" pitchFamily="49" charset="0"/>
              </a:rPr>
              <a:t>solid</a:t>
            </a:r>
            <a:r>
              <a:rPr lang="hu-HU" sz="2800" b="1" dirty="0">
                <a:solidFill>
                  <a:srgbClr val="0070C0"/>
                </a:solidFill>
                <a:latin typeface="Courier New" panose="02070309020205020404" pitchFamily="49" charset="0"/>
                <a:cs typeface="Courier New" panose="02070309020205020404" pitchFamily="49" charset="0"/>
              </a:rPr>
              <a:t> </a:t>
            </a:r>
            <a:r>
              <a:rPr lang="hu-HU" sz="2800" b="1" dirty="0" err="1">
                <a:solidFill>
                  <a:srgbClr val="0070C0"/>
                </a:solidFill>
                <a:latin typeface="Courier New" panose="02070309020205020404" pitchFamily="49" charset="0"/>
                <a:cs typeface="Courier New" panose="02070309020205020404" pitchFamily="49" charset="0"/>
              </a:rPr>
              <a:t>red</a:t>
            </a:r>
            <a:r>
              <a:rPr lang="hu-HU" sz="2800" b="1" dirty="0">
                <a:solidFill>
                  <a:srgbClr val="0070C0"/>
                </a:solidFill>
                <a:latin typeface="Courier New" panose="02070309020205020404" pitchFamily="49" charset="0"/>
                <a:cs typeface="Courier New" panose="02070309020205020404" pitchFamily="49" charset="0"/>
              </a:rPr>
              <a:t>; }</a:t>
            </a:r>
          </a:p>
          <a:p>
            <a:pPr marL="274638" indent="-274638">
              <a:spcBef>
                <a:spcPts val="300"/>
              </a:spcBef>
            </a:pPr>
            <a:endParaRPr lang="hu-HU" sz="2400" i="1" dirty="0"/>
          </a:p>
        </p:txBody>
      </p:sp>
      <p:pic>
        <p:nvPicPr>
          <p:cNvPr id="5" name="Kép 4"/>
          <p:cNvPicPr>
            <a:picLocks noChangeAspect="1"/>
          </p:cNvPicPr>
          <p:nvPr/>
        </p:nvPicPr>
        <p:blipFill rotWithShape="1">
          <a:blip r:embed="rId2"/>
          <a:srcRect l="50415" t="32106" r="23340" b="28038"/>
          <a:stretch/>
        </p:blipFill>
        <p:spPr bwMode="auto">
          <a:xfrm>
            <a:off x="5589234" y="3861048"/>
            <a:ext cx="3375021" cy="2880321"/>
          </a:xfrm>
          <a:prstGeom prst="rect">
            <a:avLst/>
          </a:prstGeom>
          <a:ln w="3175">
            <a:solidFill>
              <a:schemeClr val="tx1"/>
            </a:solidFill>
          </a:ln>
          <a:extLst>
            <a:ext uri="{53640926-AAD7-44D8-BBD7-CCE9431645EC}">
              <a14:shadowObscured xmlns:a14="http://schemas.microsoft.com/office/drawing/2010/main"/>
            </a:ext>
          </a:extLst>
        </p:spPr>
      </p:pic>
      <p:sp>
        <p:nvSpPr>
          <p:cNvPr id="4" name="Dia számának helye 3"/>
          <p:cNvSpPr>
            <a:spLocks noGrp="1"/>
          </p:cNvSpPr>
          <p:nvPr>
            <p:ph type="sldNum" sz="quarter" idx="12"/>
          </p:nvPr>
        </p:nvSpPr>
        <p:spPr/>
        <p:txBody>
          <a:bodyPr/>
          <a:lstStyle/>
          <a:p>
            <a:fld id="{4DC61DD4-7DED-4AA4-9E5A-5F7D420479A6}" type="slidenum">
              <a:rPr lang="hu-HU" smtClean="0"/>
              <a:pPr/>
              <a:t>16</a:t>
            </a:fld>
            <a:endParaRPr lang="hu-HU" dirty="0"/>
          </a:p>
        </p:txBody>
      </p:sp>
    </p:spTree>
    <p:extLst>
      <p:ext uri="{BB962C8B-B14F-4D97-AF65-F5344CB8AC3E}">
        <p14:creationId xmlns:p14="http://schemas.microsoft.com/office/powerpoint/2010/main" val="1596075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2. A külső margó</a:t>
            </a:r>
          </a:p>
        </p:txBody>
      </p:sp>
      <p:sp>
        <p:nvSpPr>
          <p:cNvPr id="3" name="Tartalom helye 2"/>
          <p:cNvSpPr>
            <a:spLocks noGrp="1"/>
          </p:cNvSpPr>
          <p:nvPr>
            <p:ph idx="1"/>
          </p:nvPr>
        </p:nvSpPr>
        <p:spPr/>
        <p:txBody>
          <a:bodyPr>
            <a:normAutofit/>
          </a:bodyPr>
          <a:lstStyle/>
          <a:p>
            <a:pPr marL="0" indent="0">
              <a:buNone/>
            </a:pPr>
            <a:r>
              <a:rPr lang="hu-HU"/>
              <a:t>A külső margó (</a:t>
            </a:r>
            <a:r>
              <a:rPr lang="hu-HU" b="1" i="1"/>
              <a:t>margin</a:t>
            </a:r>
            <a:r>
              <a:rPr lang="hu-HU"/>
              <a:t>) tulajdonsággal</a:t>
            </a:r>
            <a:br>
              <a:rPr lang="hu-HU"/>
            </a:br>
            <a:r>
              <a:rPr lang="hu-HU" b="1"/>
              <a:t>a blokknak az őt befoglaló elemhez képesti távolsága </a:t>
            </a:r>
            <a:r>
              <a:rPr lang="hu-HU"/>
              <a:t>határozható meg.</a:t>
            </a:r>
          </a:p>
          <a:p>
            <a:pPr marL="0" indent="0">
              <a:spcBef>
                <a:spcPts val="1800"/>
              </a:spcBef>
              <a:buNone/>
            </a:pPr>
            <a:r>
              <a:rPr lang="hu-HU" u="sng"/>
              <a:t>Lehetséges tulajdonságok</a:t>
            </a:r>
            <a:r>
              <a:rPr lang="hu-HU"/>
              <a:t>:</a:t>
            </a:r>
          </a:p>
          <a:p>
            <a:pPr marL="0" indent="0">
              <a:spcBef>
                <a:spcPts val="1200"/>
              </a:spcBef>
              <a:buNone/>
            </a:pPr>
            <a:r>
              <a:rPr lang="hu-HU" b="1">
                <a:solidFill>
                  <a:srgbClr val="FF0000"/>
                </a:solidFill>
                <a:latin typeface="Courier New" panose="02070309020205020404" pitchFamily="49" charset="0"/>
                <a:cs typeface="Courier New" panose="02070309020205020404" pitchFamily="49" charset="0"/>
              </a:rPr>
              <a:t>margin-top, margin-right,</a:t>
            </a:r>
            <a:br>
              <a:rPr lang="hu-HU" b="1">
                <a:solidFill>
                  <a:srgbClr val="FF0000"/>
                </a:solidFill>
                <a:latin typeface="Courier New" panose="02070309020205020404" pitchFamily="49" charset="0"/>
                <a:cs typeface="Courier New" panose="02070309020205020404" pitchFamily="49" charset="0"/>
              </a:rPr>
            </a:br>
            <a:r>
              <a:rPr lang="hu-HU" b="1">
                <a:solidFill>
                  <a:srgbClr val="FF0000"/>
                </a:solidFill>
                <a:latin typeface="Courier New" panose="02070309020205020404" pitchFamily="49" charset="0"/>
                <a:cs typeface="Courier New" panose="02070309020205020404" pitchFamily="49" charset="0"/>
              </a:rPr>
              <a:t>margin-bottom, margin-left</a:t>
            </a:r>
            <a:br>
              <a:rPr lang="hu-HU" b="1">
                <a:solidFill>
                  <a:srgbClr val="FF0000"/>
                </a:solidFill>
                <a:latin typeface="Courier New" panose="02070309020205020404" pitchFamily="49" charset="0"/>
                <a:cs typeface="Courier New" panose="02070309020205020404" pitchFamily="49" charset="0"/>
              </a:rPr>
            </a:br>
            <a:r>
              <a:rPr lang="hu-HU" sz="2600" i="1"/>
              <a:t>(mindegyik értéke külön-külön megadható)</a:t>
            </a:r>
          </a:p>
          <a:p>
            <a:pPr marL="0" indent="0">
              <a:spcBef>
                <a:spcPts val="1800"/>
              </a:spcBef>
              <a:buNone/>
            </a:pPr>
            <a:r>
              <a:rPr lang="hu-HU"/>
              <a:t>összevont formában: </a:t>
            </a:r>
            <a:r>
              <a:rPr lang="hu-HU" b="1">
                <a:solidFill>
                  <a:srgbClr val="FF0000"/>
                </a:solidFill>
                <a:latin typeface="Courier New" panose="02070309020205020404" pitchFamily="49" charset="0"/>
                <a:cs typeface="Courier New" panose="02070309020205020404" pitchFamily="49" charset="0"/>
              </a:rPr>
              <a:t>margin</a:t>
            </a:r>
            <a:br>
              <a:rPr lang="hu-HU" b="1">
                <a:solidFill>
                  <a:srgbClr val="FF0000"/>
                </a:solidFill>
                <a:latin typeface="Courier New" panose="02070309020205020404" pitchFamily="49" charset="0"/>
                <a:cs typeface="Courier New" panose="02070309020205020404" pitchFamily="49" charset="0"/>
              </a:rPr>
            </a:br>
            <a:r>
              <a:rPr lang="hu-HU" sz="2600" i="1"/>
              <a:t>(szabály: az óramutató járásának megfelelő sorrendben kell megadni az értékeket)</a:t>
            </a:r>
          </a:p>
        </p:txBody>
      </p:sp>
      <p:sp>
        <p:nvSpPr>
          <p:cNvPr id="4" name="Dia számának helye 3"/>
          <p:cNvSpPr>
            <a:spLocks noGrp="1"/>
          </p:cNvSpPr>
          <p:nvPr>
            <p:ph type="sldNum" sz="quarter" idx="12"/>
          </p:nvPr>
        </p:nvSpPr>
        <p:spPr/>
        <p:txBody>
          <a:bodyPr/>
          <a:lstStyle/>
          <a:p>
            <a:fld id="{4DC61DD4-7DED-4AA4-9E5A-5F7D420479A6}" type="slidenum">
              <a:rPr lang="hu-HU" smtClean="0"/>
              <a:pPr/>
              <a:t>17</a:t>
            </a:fld>
            <a:endParaRPr lang="hu-HU" dirty="0"/>
          </a:p>
        </p:txBody>
      </p:sp>
    </p:spTree>
    <p:extLst>
      <p:ext uri="{BB962C8B-B14F-4D97-AF65-F5344CB8AC3E}">
        <p14:creationId xmlns:p14="http://schemas.microsoft.com/office/powerpoint/2010/main" val="94807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2. A külső margó (folyt)</a:t>
            </a:r>
          </a:p>
        </p:txBody>
      </p:sp>
      <p:sp>
        <p:nvSpPr>
          <p:cNvPr id="3" name="Tartalom helye 2"/>
          <p:cNvSpPr>
            <a:spLocks noGrp="1"/>
          </p:cNvSpPr>
          <p:nvPr>
            <p:ph idx="1"/>
          </p:nvPr>
        </p:nvSpPr>
        <p:spPr>
          <a:xfrm>
            <a:off x="1331640" y="1428736"/>
            <a:ext cx="7632848" cy="5429264"/>
          </a:xfrm>
        </p:spPr>
        <p:txBody>
          <a:bodyPr>
            <a:normAutofit/>
          </a:bodyPr>
          <a:lstStyle/>
          <a:p>
            <a:pPr marL="0" indent="0">
              <a:buNone/>
            </a:pPr>
            <a:r>
              <a:rPr lang="hu-HU"/>
              <a:t>Az </a:t>
            </a:r>
            <a:r>
              <a:rPr lang="hu-HU" u="sng"/>
              <a:t>értékük</a:t>
            </a:r>
            <a:r>
              <a:rPr lang="hu-HU"/>
              <a:t> megadható többféle módon:</a:t>
            </a:r>
          </a:p>
          <a:p>
            <a:pPr>
              <a:spcBef>
                <a:spcPts val="600"/>
              </a:spcBef>
              <a:spcAft>
                <a:spcPts val="600"/>
              </a:spcAft>
            </a:pPr>
            <a:r>
              <a:rPr lang="hu-HU" b="1" i="1"/>
              <a:t>számmal</a:t>
            </a:r>
            <a:r>
              <a:rPr lang="hu-HU"/>
              <a:t> </a:t>
            </a:r>
            <a:r>
              <a:rPr lang="hu-HU" sz="2600"/>
              <a:t>(mértékegységei: px, pt, cm, em, %,</a:t>
            </a:r>
            <a:br>
              <a:rPr lang="hu-HU" sz="2600"/>
            </a:br>
            <a:r>
              <a:rPr lang="hu-HU" sz="2600"/>
              <a:t>lehet + és – is; - esetben átfedés érhető el)</a:t>
            </a:r>
          </a:p>
          <a:p>
            <a:pPr marL="0" indent="0">
              <a:spcBef>
                <a:spcPts val="0"/>
              </a:spcBef>
              <a:spcAft>
                <a:spcPts val="600"/>
              </a:spcAft>
              <a:buNone/>
              <a:tabLst>
                <a:tab pos="719138" algn="l"/>
              </a:tabLst>
            </a:pPr>
            <a:r>
              <a:rPr lang="hu-HU" sz="2600" b="1">
                <a:solidFill>
                  <a:srgbClr val="0070C0"/>
                </a:solidFill>
                <a:latin typeface="Courier New" panose="02070309020205020404" pitchFamily="49" charset="0"/>
                <a:ea typeface="Verdana" panose="020B0604030504040204" pitchFamily="34" charset="0"/>
                <a:cs typeface="Courier New" panose="02070309020205020404" pitchFamily="49" charset="0"/>
              </a:rPr>
              <a:t>	#elotte { margin-top: 20px; }</a:t>
            </a:r>
          </a:p>
          <a:p>
            <a:pPr marL="352425" indent="0">
              <a:spcBef>
                <a:spcPts val="600"/>
              </a:spcBef>
              <a:spcAft>
                <a:spcPts val="600"/>
              </a:spcAft>
              <a:buNone/>
            </a:pPr>
            <a:r>
              <a:rPr lang="hu-HU" sz="2600" i="1"/>
              <a:t>% esetén a befoglaló elem szélességének arányában adjuk meg a margó értékét</a:t>
            </a:r>
          </a:p>
          <a:p>
            <a:pPr>
              <a:spcBef>
                <a:spcPts val="600"/>
              </a:spcBef>
              <a:spcAft>
                <a:spcPts val="600"/>
              </a:spcAft>
            </a:pPr>
            <a:r>
              <a:rPr lang="hu-HU" b="1" i="1"/>
              <a:t>auto</a:t>
            </a:r>
            <a:r>
              <a:rPr lang="hu-HU"/>
              <a:t> </a:t>
            </a:r>
            <a:r>
              <a:rPr lang="hu-HU" sz="2600"/>
              <a:t>(a böngésző számítja ki a bal/jobb margó nagyságát </a:t>
            </a:r>
            <a:r>
              <a:rPr lang="hu-HU" sz="2600">
                <a:sym typeface="Wingdings" panose="05000000000000000000" pitchFamily="2" charset="2"/>
              </a:rPr>
              <a:t> vízszintesen középre igazítja</a:t>
            </a:r>
            <a:r>
              <a:rPr lang="hu-HU" sz="2600"/>
              <a:t>)</a:t>
            </a:r>
          </a:p>
          <a:p>
            <a:pPr marL="0" indent="0">
              <a:spcBef>
                <a:spcPts val="0"/>
              </a:spcBef>
              <a:spcAft>
                <a:spcPts val="600"/>
              </a:spcAft>
              <a:buNone/>
              <a:tabLst>
                <a:tab pos="719138" algn="l"/>
                <a:tab pos="2873375" algn="l"/>
              </a:tabLst>
            </a:pPr>
            <a:r>
              <a:rPr lang="hu-HU" sz="2600" b="1">
                <a:solidFill>
                  <a:srgbClr val="0070C0"/>
                </a:solidFill>
                <a:latin typeface="Courier New" panose="02070309020205020404" pitchFamily="49" charset="0"/>
                <a:ea typeface="Verdana" panose="020B0604030504040204" pitchFamily="34" charset="0"/>
                <a:cs typeface="Courier New" panose="02070309020205020404" pitchFamily="49" charset="0"/>
              </a:rPr>
              <a:t>	#kozepre {	margin-left: auto;</a:t>
            </a:r>
            <a:br>
              <a:rPr lang="hu-HU" sz="2600" b="1">
                <a:solidFill>
                  <a:srgbClr val="0070C0"/>
                </a:solidFill>
                <a:latin typeface="Courier New" panose="02070309020205020404" pitchFamily="49" charset="0"/>
                <a:ea typeface="Verdana" panose="020B0604030504040204" pitchFamily="34" charset="0"/>
                <a:cs typeface="Courier New" panose="02070309020205020404" pitchFamily="49" charset="0"/>
              </a:rPr>
            </a:br>
            <a:r>
              <a:rPr lang="hu-HU" sz="2600" b="1">
                <a:solidFill>
                  <a:srgbClr val="0070C0"/>
                </a:solidFill>
                <a:latin typeface="Courier New" panose="02070309020205020404" pitchFamily="49" charset="0"/>
                <a:ea typeface="Verdana" panose="020B0604030504040204" pitchFamily="34" charset="0"/>
                <a:cs typeface="Courier New" panose="02070309020205020404" pitchFamily="49" charset="0"/>
              </a:rPr>
              <a:t>		margin-right: auto; }</a:t>
            </a:r>
          </a:p>
          <a:p>
            <a:pPr>
              <a:spcBef>
                <a:spcPts val="0"/>
              </a:spcBef>
            </a:pPr>
            <a:r>
              <a:rPr lang="hu-HU" b="1" i="1"/>
              <a:t>inherit</a:t>
            </a:r>
            <a:r>
              <a:rPr lang="hu-HU"/>
              <a:t> </a:t>
            </a:r>
            <a:r>
              <a:rPr lang="hu-HU" sz="2600"/>
              <a:t>(a befoglaló elemtől örökli)</a:t>
            </a:r>
          </a:p>
        </p:txBody>
      </p:sp>
      <p:sp>
        <p:nvSpPr>
          <p:cNvPr id="4" name="Dia számának helye 3"/>
          <p:cNvSpPr>
            <a:spLocks noGrp="1"/>
          </p:cNvSpPr>
          <p:nvPr>
            <p:ph type="sldNum" sz="quarter" idx="12"/>
          </p:nvPr>
        </p:nvSpPr>
        <p:spPr/>
        <p:txBody>
          <a:bodyPr/>
          <a:lstStyle/>
          <a:p>
            <a:fld id="{4DC61DD4-7DED-4AA4-9E5A-5F7D420479A6}" type="slidenum">
              <a:rPr lang="hu-HU" smtClean="0"/>
              <a:pPr/>
              <a:t>18</a:t>
            </a:fld>
            <a:endParaRPr lang="hu-HU" dirty="0"/>
          </a:p>
        </p:txBody>
      </p:sp>
    </p:spTree>
    <p:extLst>
      <p:ext uri="{BB962C8B-B14F-4D97-AF65-F5344CB8AC3E}">
        <p14:creationId xmlns:p14="http://schemas.microsoft.com/office/powerpoint/2010/main" val="1237839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2. A külső margó (folyt)</a:t>
            </a:r>
          </a:p>
        </p:txBody>
      </p:sp>
      <p:sp>
        <p:nvSpPr>
          <p:cNvPr id="3" name="Tartalom helye 2"/>
          <p:cNvSpPr>
            <a:spLocks noGrp="1"/>
          </p:cNvSpPr>
          <p:nvPr>
            <p:ph idx="1"/>
          </p:nvPr>
        </p:nvSpPr>
        <p:spPr>
          <a:xfrm>
            <a:off x="1331640" y="1340768"/>
            <a:ext cx="7812360" cy="5517232"/>
          </a:xfrm>
        </p:spPr>
        <p:txBody>
          <a:bodyPr>
            <a:normAutofit/>
          </a:bodyPr>
          <a:lstStyle/>
          <a:p>
            <a:pPr marL="0" indent="0">
              <a:buNone/>
            </a:pPr>
            <a:r>
              <a:rPr lang="hu-HU"/>
              <a:t>Összevonás esetén többféle lehetőség van:</a:t>
            </a:r>
          </a:p>
          <a:p>
            <a:pPr marL="274638" indent="-274638">
              <a:spcBef>
                <a:spcPts val="1800"/>
              </a:spcBef>
            </a:pPr>
            <a:r>
              <a:rPr lang="hu-HU" sz="2800" b="1" i="1"/>
              <a:t>négy értékkel</a:t>
            </a:r>
            <a:r>
              <a:rPr lang="hu-HU" sz="2800"/>
              <a:t> </a:t>
            </a:r>
            <a:r>
              <a:rPr lang="hu-HU" sz="2400" i="1"/>
              <a:t>(egyedi értékmegadással:</a:t>
            </a:r>
            <a:br>
              <a:rPr lang="hu-HU" sz="2400" i="1"/>
            </a:br>
            <a:r>
              <a:rPr lang="hu-HU" sz="2400" i="1"/>
              <a:t>felső, jobb, alsó és bal margó sorrendjében)</a:t>
            </a:r>
          </a:p>
          <a:p>
            <a:pPr marL="0" indent="0" algn="r">
              <a:spcBef>
                <a:spcPts val="600"/>
              </a:spcBef>
              <a:buNone/>
            </a:pPr>
            <a:r>
              <a:rPr lang="hu-HU" sz="2400" b="1">
                <a:solidFill>
                  <a:srgbClr val="0070C0"/>
                </a:solidFill>
                <a:latin typeface="Courier New" panose="02070309020205020404" pitchFamily="49" charset="0"/>
                <a:ea typeface="Verdana" panose="020B0604030504040204" pitchFamily="34" charset="0"/>
                <a:cs typeface="Courier New" panose="02070309020205020404" pitchFamily="49" charset="0"/>
              </a:rPr>
              <a:t>#egyedi { margin: 20px 10px 15px 10px; }</a:t>
            </a:r>
            <a:endParaRPr lang="hu-HU" sz="2400" b="1" i="1"/>
          </a:p>
          <a:p>
            <a:pPr marL="274638" indent="-274638">
              <a:spcBef>
                <a:spcPts val="3000"/>
              </a:spcBef>
            </a:pPr>
            <a:r>
              <a:rPr lang="hu-HU" sz="2800" b="1" i="1"/>
              <a:t>három értékkel </a:t>
            </a:r>
            <a:r>
              <a:rPr lang="hu-HU" sz="2400" i="1"/>
              <a:t>(azonosak: bal-jobb,</a:t>
            </a:r>
            <a:br>
              <a:rPr lang="hu-HU" sz="2400" i="1"/>
            </a:br>
            <a:r>
              <a:rPr lang="hu-HU" sz="2400" i="1"/>
              <a:t>egyediek: felső és alsó margó)</a:t>
            </a:r>
          </a:p>
          <a:p>
            <a:pPr marL="0" indent="0" algn="ctr">
              <a:spcBef>
                <a:spcPts val="600"/>
              </a:spcBef>
              <a:spcAft>
                <a:spcPts val="7800"/>
              </a:spcAft>
              <a:buNone/>
            </a:pPr>
            <a:r>
              <a:rPr lang="hu-HU" sz="2400" b="1">
                <a:solidFill>
                  <a:srgbClr val="0070C0"/>
                </a:solidFill>
                <a:latin typeface="Courier New" panose="02070309020205020404" pitchFamily="49" charset="0"/>
                <a:ea typeface="Verdana" panose="020B0604030504040204" pitchFamily="34" charset="0"/>
                <a:cs typeface="Courier New" panose="02070309020205020404" pitchFamily="49" charset="0"/>
              </a:rPr>
              <a:t>#margo3 { margin: 20px 5px 10px; }</a:t>
            </a:r>
            <a:endParaRPr lang="hu-HU" sz="2400" i="1"/>
          </a:p>
        </p:txBody>
      </p:sp>
      <p:sp>
        <p:nvSpPr>
          <p:cNvPr id="4" name="Dia számának helye 3"/>
          <p:cNvSpPr>
            <a:spLocks noGrp="1"/>
          </p:cNvSpPr>
          <p:nvPr>
            <p:ph type="sldNum" sz="quarter" idx="12"/>
          </p:nvPr>
        </p:nvSpPr>
        <p:spPr/>
        <p:txBody>
          <a:bodyPr/>
          <a:lstStyle/>
          <a:p>
            <a:fld id="{4DC61DD4-7DED-4AA4-9E5A-5F7D420479A6}" type="slidenum">
              <a:rPr lang="hu-HU" smtClean="0"/>
              <a:pPr/>
              <a:t>19</a:t>
            </a:fld>
            <a:endParaRPr lang="hu-HU" dirty="0"/>
          </a:p>
        </p:txBody>
      </p:sp>
      <p:sp>
        <p:nvSpPr>
          <p:cNvPr id="5" name="Szövegdoboz 4"/>
          <p:cNvSpPr txBox="1"/>
          <p:nvPr/>
        </p:nvSpPr>
        <p:spPr>
          <a:xfrm>
            <a:off x="2195736" y="5473897"/>
            <a:ext cx="1584176" cy="707886"/>
          </a:xfrm>
          <a:prstGeom prst="rect">
            <a:avLst/>
          </a:prstGeom>
          <a:solidFill>
            <a:srgbClr val="009E00"/>
          </a:solidFill>
        </p:spPr>
        <p:txBody>
          <a:bodyPr wrap="square" rtlCol="0" anchor="ctr">
            <a:spAutoFit/>
          </a:bodyPr>
          <a:lstStyle/>
          <a:p>
            <a:pPr algn="ctr"/>
            <a:r>
              <a:rPr lang="hu-HU" sz="2000">
                <a:solidFill>
                  <a:schemeClr val="bg1"/>
                </a:solidFill>
                <a:latin typeface="Arial" panose="020B0604020202020204" pitchFamily="34" charset="0"/>
                <a:cs typeface="Arial" panose="020B0604020202020204" pitchFamily="34" charset="0"/>
              </a:rPr>
              <a:t>felső margó nagysága</a:t>
            </a:r>
          </a:p>
        </p:txBody>
      </p:sp>
      <p:sp>
        <p:nvSpPr>
          <p:cNvPr id="6" name="Szövegdoboz 5"/>
          <p:cNvSpPr txBox="1"/>
          <p:nvPr/>
        </p:nvSpPr>
        <p:spPr>
          <a:xfrm>
            <a:off x="7092280" y="5473208"/>
            <a:ext cx="1584000" cy="707886"/>
          </a:xfrm>
          <a:prstGeom prst="rect">
            <a:avLst/>
          </a:prstGeom>
          <a:solidFill>
            <a:srgbClr val="009E00"/>
          </a:solidFill>
        </p:spPr>
        <p:txBody>
          <a:bodyPr wrap="square" rtlCol="0" anchor="ctr">
            <a:spAutoFit/>
          </a:bodyPr>
          <a:lstStyle/>
          <a:p>
            <a:pPr algn="ctr"/>
            <a:r>
              <a:rPr lang="hu-HU" sz="2000">
                <a:solidFill>
                  <a:schemeClr val="bg1"/>
                </a:solidFill>
                <a:latin typeface="Arial" panose="020B0604020202020204" pitchFamily="34" charset="0"/>
                <a:cs typeface="Arial" panose="020B0604020202020204" pitchFamily="34" charset="0"/>
              </a:rPr>
              <a:t>alsó margó nagysága</a:t>
            </a:r>
          </a:p>
        </p:txBody>
      </p:sp>
      <p:cxnSp>
        <p:nvCxnSpPr>
          <p:cNvPr id="8" name="Egyenes összekötő nyíllal 7"/>
          <p:cNvCxnSpPr>
            <a:stCxn id="5" idx="3"/>
          </p:cNvCxnSpPr>
          <p:nvPr/>
        </p:nvCxnSpPr>
        <p:spPr>
          <a:xfrm flipV="1">
            <a:off x="3779912" y="4938773"/>
            <a:ext cx="1872208" cy="889067"/>
          </a:xfrm>
          <a:prstGeom prst="straightConnector1">
            <a:avLst/>
          </a:prstGeom>
          <a:ln w="28575">
            <a:solidFill>
              <a:srgbClr val="009E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 name="Egyenes összekötő nyíllal 8"/>
          <p:cNvCxnSpPr>
            <a:stCxn id="6" idx="0"/>
          </p:cNvCxnSpPr>
          <p:nvPr/>
        </p:nvCxnSpPr>
        <p:spPr>
          <a:xfrm flipH="1" flipV="1">
            <a:off x="7380312" y="4938773"/>
            <a:ext cx="503968" cy="534435"/>
          </a:xfrm>
          <a:prstGeom prst="straightConnector1">
            <a:avLst/>
          </a:prstGeom>
          <a:ln w="28575">
            <a:solidFill>
              <a:srgbClr val="009E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6" name="Szövegdoboz 25"/>
          <p:cNvSpPr txBox="1"/>
          <p:nvPr/>
        </p:nvSpPr>
        <p:spPr>
          <a:xfrm>
            <a:off x="4274151" y="5856328"/>
            <a:ext cx="2520280" cy="707886"/>
          </a:xfrm>
          <a:prstGeom prst="rect">
            <a:avLst/>
          </a:prstGeom>
          <a:solidFill>
            <a:srgbClr val="0070C0"/>
          </a:solidFill>
        </p:spPr>
        <p:txBody>
          <a:bodyPr wrap="square" rtlCol="0" anchor="ctr">
            <a:spAutoFit/>
          </a:bodyPr>
          <a:lstStyle/>
          <a:p>
            <a:pPr algn="ctr"/>
            <a:r>
              <a:rPr lang="hu-HU" sz="2000">
                <a:solidFill>
                  <a:schemeClr val="bg1"/>
                </a:solidFill>
                <a:latin typeface="Arial" panose="020B0604020202020204" pitchFamily="34" charset="0"/>
                <a:cs typeface="Arial" panose="020B0604020202020204" pitchFamily="34" charset="0"/>
              </a:rPr>
              <a:t>bal és jobb margó nagysága</a:t>
            </a:r>
          </a:p>
        </p:txBody>
      </p:sp>
      <p:cxnSp>
        <p:nvCxnSpPr>
          <p:cNvPr id="28" name="Egyenes összekötő nyíllal 27"/>
          <p:cNvCxnSpPr/>
          <p:nvPr/>
        </p:nvCxnSpPr>
        <p:spPr>
          <a:xfrm flipV="1">
            <a:off x="6660232" y="4938774"/>
            <a:ext cx="0" cy="917554"/>
          </a:xfrm>
          <a:prstGeom prst="straightConnector1">
            <a:avLst/>
          </a:prstGeom>
          <a:ln w="28575">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13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dirty="0"/>
              <a:t>I. A dobozmodell</a:t>
            </a:r>
          </a:p>
        </p:txBody>
      </p:sp>
      <p:sp>
        <p:nvSpPr>
          <p:cNvPr id="4" name="Tartalom helye 3"/>
          <p:cNvSpPr>
            <a:spLocks noGrp="1"/>
          </p:cNvSpPr>
          <p:nvPr>
            <p:ph idx="1"/>
          </p:nvPr>
        </p:nvSpPr>
        <p:spPr>
          <a:xfrm>
            <a:off x="1331640" y="1484784"/>
            <a:ext cx="7632848" cy="5373216"/>
          </a:xfrm>
        </p:spPr>
        <p:txBody>
          <a:bodyPr>
            <a:normAutofit/>
          </a:bodyPr>
          <a:lstStyle/>
          <a:p>
            <a:pPr marL="88900" indent="0">
              <a:spcBef>
                <a:spcPts val="1800"/>
              </a:spcBef>
              <a:buNone/>
            </a:pPr>
            <a:r>
              <a:rPr lang="hu-HU" sz="2600"/>
              <a:t>A CSS egy HTML-dokumentum megjelenítésekor </a:t>
            </a:r>
            <a:r>
              <a:rPr lang="hu-HU" sz="2600" b="1"/>
              <a:t>az egyes elemekhez láthatatlan dobozokat ren-del</a:t>
            </a:r>
            <a:r>
              <a:rPr lang="hu-HU" sz="2600"/>
              <a:t>, amelyek magukban foglalhatnak karaktere-ket, szavakat, sorokat, bekezdéseket, listákat, táblázatokat, képeket stb.</a:t>
            </a:r>
          </a:p>
          <a:p>
            <a:pPr marL="88900" indent="0">
              <a:spcBef>
                <a:spcPts val="2400"/>
              </a:spcBef>
              <a:buNone/>
            </a:pPr>
            <a:r>
              <a:rPr lang="hu-HU" sz="2600" b="1"/>
              <a:t>Minden doboznak külön formázási tulajdonsá-gai vannak</a:t>
            </a:r>
            <a:r>
              <a:rPr lang="hu-HU" sz="2600"/>
              <a:t>, mint pl.  a mérete, előtér- és háttér-színe, szegélye, háttérképe stb.</a:t>
            </a:r>
          </a:p>
          <a:p>
            <a:pPr marL="88900" indent="0">
              <a:spcBef>
                <a:spcPts val="2400"/>
              </a:spcBef>
              <a:buNone/>
            </a:pPr>
            <a:r>
              <a:rPr lang="hu-HU" sz="2600" b="1"/>
              <a:t>A dobozok hierarchikusan egymásba is ágya-zódhatnak</a:t>
            </a:r>
            <a:r>
              <a:rPr lang="hu-HU" sz="2600"/>
              <a:t>, pl. egy táblázat egy sorának egy cellájába több szó vagy bekezdés kerülhet.</a:t>
            </a:r>
          </a:p>
        </p:txBody>
      </p:sp>
      <p:sp>
        <p:nvSpPr>
          <p:cNvPr id="3" name="Dia számának helye 2"/>
          <p:cNvSpPr>
            <a:spLocks noGrp="1"/>
          </p:cNvSpPr>
          <p:nvPr>
            <p:ph type="sldNum" sz="quarter" idx="12"/>
          </p:nvPr>
        </p:nvSpPr>
        <p:spPr/>
        <p:txBody>
          <a:bodyPr/>
          <a:lstStyle/>
          <a:p>
            <a:fld id="{4DC61DD4-7DED-4AA4-9E5A-5F7D420479A6}" type="slidenum">
              <a:rPr lang="hu-HU" smtClean="0"/>
              <a:pPr/>
              <a:t>2</a:t>
            </a:fld>
            <a:endParaRPr lang="hu-HU" dirty="0"/>
          </a:p>
        </p:txBody>
      </p:sp>
      <p:sp>
        <p:nvSpPr>
          <p:cNvPr id="5" name="AutoShape 2" descr="Serif ABC Arial- Times- Times serif kihangsulyozv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8" name="AutoShape 2" descr="In der Typographie spielen Bitmap Fonts technisch gesehen keine Rolle mehr. Heute werden ausschließlich nur noch Vektor Fonts (Outline Fonts) verwendet. Denn im Gegensatz zu Pixel Fonts können Vektor Fonts unabhängig von der Auflösung des Peripheriegerätes definiert und somit ohne Qualitätsverluste beliebig skaliert werden. Den Standard in der Vektor Font-Technologie verkörpern gegenwärtig OpenType Fonts (OTF). Infografik: www.typolexikon.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Tree>
    <p:extLst>
      <p:ext uri="{BB962C8B-B14F-4D97-AF65-F5344CB8AC3E}">
        <p14:creationId xmlns:p14="http://schemas.microsoft.com/office/powerpoint/2010/main" val="3055571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Kép 9"/>
          <p:cNvPicPr>
            <a:picLocks noChangeAspect="1"/>
          </p:cNvPicPr>
          <p:nvPr/>
        </p:nvPicPr>
        <p:blipFill rotWithShape="1">
          <a:blip r:embed="rId2"/>
          <a:srcRect l="30706" t="57386" r="37344" b="7741"/>
          <a:stretch/>
        </p:blipFill>
        <p:spPr bwMode="auto">
          <a:xfrm>
            <a:off x="5719473" y="4653136"/>
            <a:ext cx="3343308" cy="2051208"/>
          </a:xfrm>
          <a:prstGeom prst="rect">
            <a:avLst/>
          </a:prstGeom>
          <a:ln>
            <a:noFill/>
          </a:ln>
          <a:extLst>
            <a:ext uri="{53640926-AAD7-44D8-BBD7-CCE9431645EC}">
              <a14:shadowObscured xmlns:a14="http://schemas.microsoft.com/office/drawing/2010/main"/>
            </a:ext>
          </a:extLst>
        </p:spPr>
      </p:pic>
      <p:sp>
        <p:nvSpPr>
          <p:cNvPr id="2" name="Cím 1"/>
          <p:cNvSpPr>
            <a:spLocks noGrp="1"/>
          </p:cNvSpPr>
          <p:nvPr>
            <p:ph type="title"/>
          </p:nvPr>
        </p:nvSpPr>
        <p:spPr/>
        <p:txBody>
          <a:bodyPr/>
          <a:lstStyle/>
          <a:p>
            <a:pPr algn="ctr"/>
            <a:r>
              <a:rPr lang="hu-HU"/>
              <a:t>2. A külső margó (folyt)</a:t>
            </a:r>
          </a:p>
        </p:txBody>
      </p:sp>
      <p:sp>
        <p:nvSpPr>
          <p:cNvPr id="3" name="Tartalom helye 2"/>
          <p:cNvSpPr>
            <a:spLocks noGrp="1"/>
          </p:cNvSpPr>
          <p:nvPr>
            <p:ph idx="1"/>
          </p:nvPr>
        </p:nvSpPr>
        <p:spPr>
          <a:xfrm>
            <a:off x="1331640" y="1340768"/>
            <a:ext cx="7812360" cy="5517232"/>
          </a:xfrm>
        </p:spPr>
        <p:txBody>
          <a:bodyPr>
            <a:normAutofit/>
          </a:bodyPr>
          <a:lstStyle/>
          <a:p>
            <a:pPr marL="274638" indent="-274638">
              <a:spcBef>
                <a:spcPts val="1800"/>
              </a:spcBef>
            </a:pPr>
            <a:r>
              <a:rPr lang="hu-HU" sz="2800" b="1" i="1"/>
              <a:t>két értékkel </a:t>
            </a:r>
            <a:r>
              <a:rPr lang="hu-HU" sz="2400" i="1"/>
              <a:t>(azonosak: felső-alsó, bal-jobb)</a:t>
            </a:r>
          </a:p>
          <a:p>
            <a:pPr marL="0" indent="0" algn="ctr">
              <a:spcBef>
                <a:spcPts val="600"/>
              </a:spcBef>
              <a:spcAft>
                <a:spcPts val="7800"/>
              </a:spcAft>
              <a:buNone/>
            </a:pPr>
            <a:r>
              <a:rPr lang="hu-HU" sz="2400" b="1">
                <a:solidFill>
                  <a:srgbClr val="0070C0"/>
                </a:solidFill>
                <a:latin typeface="Courier New" panose="02070309020205020404" pitchFamily="49" charset="0"/>
                <a:ea typeface="Verdana" panose="020B0604030504040204" pitchFamily="34" charset="0"/>
                <a:cs typeface="Courier New" panose="02070309020205020404" pitchFamily="49" charset="0"/>
              </a:rPr>
              <a:t>#margok { margin: 20px 10px; }</a:t>
            </a:r>
            <a:endParaRPr lang="hu-HU" sz="2400" i="1"/>
          </a:p>
          <a:p>
            <a:pPr marL="274638" indent="-274638">
              <a:spcBef>
                <a:spcPts val="1800"/>
              </a:spcBef>
            </a:pPr>
            <a:r>
              <a:rPr lang="hu-HU" sz="2800" b="1" i="1"/>
              <a:t>egy értékkel </a:t>
            </a:r>
            <a:r>
              <a:rPr lang="hu-HU" sz="2400" i="1"/>
              <a:t>(minden oldalnál egyezik az érték)</a:t>
            </a:r>
          </a:p>
          <a:p>
            <a:pPr marL="0" indent="0" algn="ctr">
              <a:spcBef>
                <a:spcPts val="600"/>
              </a:spcBef>
              <a:spcAft>
                <a:spcPts val="1800"/>
              </a:spcAft>
              <a:buNone/>
            </a:pPr>
            <a:r>
              <a:rPr lang="hu-HU" sz="2400" b="1">
                <a:solidFill>
                  <a:srgbClr val="0070C0"/>
                </a:solidFill>
                <a:latin typeface="Courier New" panose="02070309020205020404" pitchFamily="49" charset="0"/>
                <a:ea typeface="Verdana" panose="020B0604030504040204" pitchFamily="34" charset="0"/>
                <a:cs typeface="Courier New" panose="02070309020205020404" pitchFamily="49" charset="0"/>
              </a:rPr>
              <a:t>#mindenutt { margin: 15px; }</a:t>
            </a:r>
          </a:p>
          <a:p>
            <a:pPr marL="0" indent="0">
              <a:spcBef>
                <a:spcPts val="600"/>
              </a:spcBef>
              <a:buNone/>
            </a:pPr>
            <a:r>
              <a:rPr lang="hu-HU" sz="2600" i="1"/>
              <a:t>Függőleges elrendezésnél</a:t>
            </a:r>
            <a:br>
              <a:rPr lang="hu-HU" sz="2600" i="1"/>
            </a:br>
            <a:r>
              <a:rPr lang="hu-HU" sz="2600" i="1"/>
              <a:t>két elem közötti távolság</a:t>
            </a:r>
            <a:br>
              <a:rPr lang="hu-HU" sz="2600" i="1"/>
            </a:br>
            <a:r>
              <a:rPr lang="hu-HU" sz="2600" i="1"/>
              <a:t>nem a két margó összegé-</a:t>
            </a:r>
            <a:br>
              <a:rPr lang="hu-HU" sz="2600" i="1"/>
            </a:br>
            <a:r>
              <a:rPr lang="hu-HU" sz="2600" i="1"/>
              <a:t>vel egyezik meg, hanem</a:t>
            </a:r>
            <a:br>
              <a:rPr lang="hu-HU" sz="2600" i="1"/>
            </a:br>
            <a:r>
              <a:rPr lang="hu-HU" sz="2600" i="1"/>
              <a:t>a nagyobb margó értékével.</a:t>
            </a:r>
          </a:p>
        </p:txBody>
      </p:sp>
      <p:sp>
        <p:nvSpPr>
          <p:cNvPr id="4" name="Dia számának helye 3"/>
          <p:cNvSpPr>
            <a:spLocks noGrp="1"/>
          </p:cNvSpPr>
          <p:nvPr>
            <p:ph type="sldNum" sz="quarter" idx="12"/>
          </p:nvPr>
        </p:nvSpPr>
        <p:spPr/>
        <p:txBody>
          <a:bodyPr/>
          <a:lstStyle/>
          <a:p>
            <a:fld id="{4DC61DD4-7DED-4AA4-9E5A-5F7D420479A6}" type="slidenum">
              <a:rPr lang="hu-HU" smtClean="0"/>
              <a:pPr/>
              <a:t>20</a:t>
            </a:fld>
            <a:endParaRPr lang="hu-HU" dirty="0"/>
          </a:p>
        </p:txBody>
      </p:sp>
      <p:sp>
        <p:nvSpPr>
          <p:cNvPr id="5" name="Szövegdoboz 4"/>
          <p:cNvSpPr txBox="1"/>
          <p:nvPr/>
        </p:nvSpPr>
        <p:spPr>
          <a:xfrm>
            <a:off x="2506770" y="2564904"/>
            <a:ext cx="2520280" cy="707886"/>
          </a:xfrm>
          <a:prstGeom prst="rect">
            <a:avLst/>
          </a:prstGeom>
          <a:solidFill>
            <a:srgbClr val="009E00"/>
          </a:solidFill>
        </p:spPr>
        <p:txBody>
          <a:bodyPr wrap="square" rtlCol="0" anchor="ctr">
            <a:spAutoFit/>
          </a:bodyPr>
          <a:lstStyle/>
          <a:p>
            <a:pPr algn="ctr"/>
            <a:r>
              <a:rPr lang="hu-HU" sz="2000">
                <a:solidFill>
                  <a:schemeClr val="bg1"/>
                </a:solidFill>
                <a:latin typeface="Arial" panose="020B0604020202020204" pitchFamily="34" charset="0"/>
                <a:cs typeface="Arial" panose="020B0604020202020204" pitchFamily="34" charset="0"/>
              </a:rPr>
              <a:t>felső és alsó margó nagysága</a:t>
            </a:r>
          </a:p>
        </p:txBody>
      </p:sp>
      <p:sp>
        <p:nvSpPr>
          <p:cNvPr id="6" name="Szövegdoboz 5"/>
          <p:cNvSpPr txBox="1"/>
          <p:nvPr/>
        </p:nvSpPr>
        <p:spPr>
          <a:xfrm>
            <a:off x="6223235" y="2564903"/>
            <a:ext cx="2520280" cy="707886"/>
          </a:xfrm>
          <a:prstGeom prst="rect">
            <a:avLst/>
          </a:prstGeom>
          <a:solidFill>
            <a:srgbClr val="0070C0"/>
          </a:solidFill>
        </p:spPr>
        <p:txBody>
          <a:bodyPr wrap="square" rtlCol="0" anchor="ctr">
            <a:spAutoFit/>
          </a:bodyPr>
          <a:lstStyle/>
          <a:p>
            <a:pPr algn="ctr"/>
            <a:r>
              <a:rPr lang="hu-HU" sz="2000">
                <a:solidFill>
                  <a:schemeClr val="bg1"/>
                </a:solidFill>
                <a:latin typeface="Arial" panose="020B0604020202020204" pitchFamily="34" charset="0"/>
                <a:cs typeface="Arial" panose="020B0604020202020204" pitchFamily="34" charset="0"/>
              </a:rPr>
              <a:t>bal és jobb margó nagysága</a:t>
            </a:r>
          </a:p>
        </p:txBody>
      </p:sp>
      <p:cxnSp>
        <p:nvCxnSpPr>
          <p:cNvPr id="8" name="Egyenes összekötő nyíllal 7"/>
          <p:cNvCxnSpPr/>
          <p:nvPr/>
        </p:nvCxnSpPr>
        <p:spPr>
          <a:xfrm flipV="1">
            <a:off x="5016584" y="2207912"/>
            <a:ext cx="1080120" cy="713983"/>
          </a:xfrm>
          <a:prstGeom prst="straightConnector1">
            <a:avLst/>
          </a:prstGeom>
          <a:ln w="28575">
            <a:solidFill>
              <a:srgbClr val="009E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 name="Egyenes összekötő nyíllal 8"/>
          <p:cNvCxnSpPr/>
          <p:nvPr/>
        </p:nvCxnSpPr>
        <p:spPr>
          <a:xfrm flipH="1" flipV="1">
            <a:off x="7290302" y="2207912"/>
            <a:ext cx="198022" cy="386896"/>
          </a:xfrm>
          <a:prstGeom prst="straightConnector1">
            <a:avLst/>
          </a:prstGeom>
          <a:ln w="28575">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090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3. A belső margó</a:t>
            </a:r>
          </a:p>
        </p:txBody>
      </p:sp>
      <p:sp>
        <p:nvSpPr>
          <p:cNvPr id="3" name="Tartalom helye 2"/>
          <p:cNvSpPr>
            <a:spLocks noGrp="1"/>
          </p:cNvSpPr>
          <p:nvPr>
            <p:ph idx="1"/>
          </p:nvPr>
        </p:nvSpPr>
        <p:spPr/>
        <p:txBody>
          <a:bodyPr>
            <a:normAutofit lnSpcReduction="10000"/>
          </a:bodyPr>
          <a:lstStyle/>
          <a:p>
            <a:pPr marL="0" indent="0">
              <a:buNone/>
            </a:pPr>
            <a:r>
              <a:rPr lang="hu-HU"/>
              <a:t>A belső margó (</a:t>
            </a:r>
            <a:r>
              <a:rPr lang="hu-HU" b="1" i="1"/>
              <a:t>padding</a:t>
            </a:r>
            <a:r>
              <a:rPr lang="hu-HU"/>
              <a:t>) tulajdonsággal</a:t>
            </a:r>
            <a:br>
              <a:rPr lang="hu-HU"/>
            </a:br>
            <a:r>
              <a:rPr lang="hu-HU" b="1"/>
              <a:t>a megjelenített tartalom és annak szegélye közötti üres rész nagysága </a:t>
            </a:r>
            <a:r>
              <a:rPr lang="hu-HU"/>
              <a:t>határozható meg.</a:t>
            </a:r>
          </a:p>
          <a:p>
            <a:pPr marL="0" indent="0">
              <a:spcBef>
                <a:spcPts val="1800"/>
              </a:spcBef>
              <a:buNone/>
            </a:pPr>
            <a:r>
              <a:rPr lang="hu-HU" u="sng"/>
              <a:t>Lehetséges tulajdonságok</a:t>
            </a:r>
            <a:r>
              <a:rPr lang="hu-HU"/>
              <a:t>:</a:t>
            </a:r>
          </a:p>
          <a:p>
            <a:pPr marL="0" indent="0">
              <a:spcBef>
                <a:spcPts val="1200"/>
              </a:spcBef>
              <a:buNone/>
            </a:pPr>
            <a:r>
              <a:rPr lang="hu-HU" b="1">
                <a:solidFill>
                  <a:srgbClr val="FF0000"/>
                </a:solidFill>
                <a:latin typeface="Courier New" panose="02070309020205020404" pitchFamily="49" charset="0"/>
                <a:cs typeface="Courier New" panose="02070309020205020404" pitchFamily="49" charset="0"/>
              </a:rPr>
              <a:t>padding-top, padding-right,</a:t>
            </a:r>
            <a:br>
              <a:rPr lang="hu-HU" b="1">
                <a:solidFill>
                  <a:srgbClr val="FF0000"/>
                </a:solidFill>
                <a:latin typeface="Courier New" panose="02070309020205020404" pitchFamily="49" charset="0"/>
                <a:cs typeface="Courier New" panose="02070309020205020404" pitchFamily="49" charset="0"/>
              </a:rPr>
            </a:br>
            <a:r>
              <a:rPr lang="hu-HU" b="1">
                <a:solidFill>
                  <a:srgbClr val="FF0000"/>
                </a:solidFill>
                <a:latin typeface="Courier New" panose="02070309020205020404" pitchFamily="49" charset="0"/>
                <a:cs typeface="Courier New" panose="02070309020205020404" pitchFamily="49" charset="0"/>
              </a:rPr>
              <a:t>padding-bottom, padding-left</a:t>
            </a:r>
            <a:br>
              <a:rPr lang="hu-HU" b="1">
                <a:solidFill>
                  <a:srgbClr val="FF0000"/>
                </a:solidFill>
                <a:latin typeface="Courier New" panose="02070309020205020404" pitchFamily="49" charset="0"/>
                <a:cs typeface="Courier New" panose="02070309020205020404" pitchFamily="49" charset="0"/>
              </a:rPr>
            </a:br>
            <a:r>
              <a:rPr lang="hu-HU" sz="2600" i="1"/>
              <a:t>(mindegyik értéke külön-külön megadható)</a:t>
            </a:r>
          </a:p>
          <a:p>
            <a:pPr marL="0" indent="0">
              <a:spcBef>
                <a:spcPts val="1800"/>
              </a:spcBef>
              <a:buNone/>
            </a:pPr>
            <a:r>
              <a:rPr lang="hu-HU"/>
              <a:t>összevont formában: </a:t>
            </a:r>
            <a:r>
              <a:rPr lang="hu-HU" b="1">
                <a:solidFill>
                  <a:srgbClr val="FF0000"/>
                </a:solidFill>
                <a:latin typeface="Courier New" panose="02070309020205020404" pitchFamily="49" charset="0"/>
                <a:cs typeface="Courier New" panose="02070309020205020404" pitchFamily="49" charset="0"/>
              </a:rPr>
              <a:t>padding</a:t>
            </a:r>
            <a:br>
              <a:rPr lang="hu-HU" b="1">
                <a:solidFill>
                  <a:srgbClr val="FF0000"/>
                </a:solidFill>
                <a:latin typeface="Courier New" panose="02070309020205020404" pitchFamily="49" charset="0"/>
                <a:cs typeface="Courier New" panose="02070309020205020404" pitchFamily="49" charset="0"/>
              </a:rPr>
            </a:br>
            <a:r>
              <a:rPr lang="hu-HU" sz="2600" i="1"/>
              <a:t>(szabály: az óramutató járásának megfelelő sorrendben kell megadni az értékeket)</a:t>
            </a:r>
          </a:p>
        </p:txBody>
      </p:sp>
      <p:sp>
        <p:nvSpPr>
          <p:cNvPr id="4" name="Dia számának helye 3"/>
          <p:cNvSpPr>
            <a:spLocks noGrp="1"/>
          </p:cNvSpPr>
          <p:nvPr>
            <p:ph type="sldNum" sz="quarter" idx="12"/>
          </p:nvPr>
        </p:nvSpPr>
        <p:spPr/>
        <p:txBody>
          <a:bodyPr/>
          <a:lstStyle/>
          <a:p>
            <a:fld id="{4DC61DD4-7DED-4AA4-9E5A-5F7D420479A6}" type="slidenum">
              <a:rPr lang="hu-HU" smtClean="0"/>
              <a:pPr/>
              <a:t>21</a:t>
            </a:fld>
            <a:endParaRPr lang="hu-HU" dirty="0"/>
          </a:p>
        </p:txBody>
      </p:sp>
    </p:spTree>
    <p:extLst>
      <p:ext uri="{BB962C8B-B14F-4D97-AF65-F5344CB8AC3E}">
        <p14:creationId xmlns:p14="http://schemas.microsoft.com/office/powerpoint/2010/main" val="2503100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3. A belső margó (folyt)</a:t>
            </a:r>
          </a:p>
        </p:txBody>
      </p:sp>
      <p:sp>
        <p:nvSpPr>
          <p:cNvPr id="3" name="Tartalom helye 2"/>
          <p:cNvSpPr>
            <a:spLocks noGrp="1"/>
          </p:cNvSpPr>
          <p:nvPr>
            <p:ph idx="1"/>
          </p:nvPr>
        </p:nvSpPr>
        <p:spPr>
          <a:xfrm>
            <a:off x="1331640" y="1428736"/>
            <a:ext cx="7632848" cy="5429264"/>
          </a:xfrm>
        </p:spPr>
        <p:txBody>
          <a:bodyPr>
            <a:normAutofit/>
          </a:bodyPr>
          <a:lstStyle/>
          <a:p>
            <a:pPr marL="0" indent="0">
              <a:buNone/>
            </a:pPr>
            <a:r>
              <a:rPr lang="hu-HU"/>
              <a:t>Az </a:t>
            </a:r>
            <a:r>
              <a:rPr lang="hu-HU" u="sng"/>
              <a:t>értékük</a:t>
            </a:r>
            <a:r>
              <a:rPr lang="hu-HU"/>
              <a:t> megadható többféle módon:</a:t>
            </a:r>
          </a:p>
          <a:p>
            <a:pPr>
              <a:spcBef>
                <a:spcPts val="600"/>
              </a:spcBef>
              <a:spcAft>
                <a:spcPts val="600"/>
              </a:spcAft>
            </a:pPr>
            <a:r>
              <a:rPr lang="hu-HU" b="1" i="1"/>
              <a:t>számmal</a:t>
            </a:r>
            <a:r>
              <a:rPr lang="hu-HU"/>
              <a:t> </a:t>
            </a:r>
            <a:r>
              <a:rPr lang="hu-HU" sz="2600"/>
              <a:t>(mértékegységei: px, pt, cm, em, %, de a negatív érték nem lehet)</a:t>
            </a:r>
          </a:p>
          <a:p>
            <a:pPr marL="0" indent="0">
              <a:spcBef>
                <a:spcPts val="0"/>
              </a:spcBef>
              <a:spcAft>
                <a:spcPts val="600"/>
              </a:spcAft>
              <a:buNone/>
              <a:tabLst>
                <a:tab pos="719138" algn="l"/>
              </a:tabLst>
            </a:pPr>
            <a:r>
              <a:rPr lang="hu-HU" sz="2600" b="1">
                <a:solidFill>
                  <a:srgbClr val="0070C0"/>
                </a:solidFill>
                <a:latin typeface="Courier New" panose="02070309020205020404" pitchFamily="49" charset="0"/>
                <a:ea typeface="Verdana" panose="020B0604030504040204" pitchFamily="34" charset="0"/>
                <a:cs typeface="Courier New" panose="02070309020205020404" pitchFamily="49" charset="0"/>
              </a:rPr>
              <a:t>	#felul { padding-top: 20px; }</a:t>
            </a:r>
          </a:p>
          <a:p>
            <a:pPr marL="352425" indent="0">
              <a:spcBef>
                <a:spcPts val="600"/>
              </a:spcBef>
              <a:spcAft>
                <a:spcPts val="600"/>
              </a:spcAft>
              <a:buNone/>
            </a:pPr>
            <a:r>
              <a:rPr lang="hu-HU" sz="2600" i="1"/>
              <a:t>% esetén a befoglaló elem szélességének arányában adjuk meg a margó értékét</a:t>
            </a:r>
          </a:p>
          <a:p>
            <a:pPr>
              <a:spcBef>
                <a:spcPts val="600"/>
              </a:spcBef>
              <a:spcAft>
                <a:spcPts val="2400"/>
              </a:spcAft>
            </a:pPr>
            <a:r>
              <a:rPr lang="hu-HU" b="1" i="1"/>
              <a:t>inherit</a:t>
            </a:r>
            <a:r>
              <a:rPr lang="hu-HU"/>
              <a:t> </a:t>
            </a:r>
            <a:r>
              <a:rPr lang="hu-HU" sz="2600"/>
              <a:t>(a befoglaló elemtől örökli)</a:t>
            </a:r>
          </a:p>
          <a:p>
            <a:pPr marL="0" indent="0">
              <a:spcBef>
                <a:spcPts val="0"/>
              </a:spcBef>
              <a:buNone/>
            </a:pPr>
            <a:r>
              <a:rPr lang="hu-HU" sz="2800"/>
              <a:t>Összevont értékmegadás esetén ugyanazok a szabályok érvényesek, mint a külső margó (margin) esetén.</a:t>
            </a:r>
          </a:p>
        </p:txBody>
      </p:sp>
      <p:sp>
        <p:nvSpPr>
          <p:cNvPr id="4" name="Dia számának helye 3"/>
          <p:cNvSpPr>
            <a:spLocks noGrp="1"/>
          </p:cNvSpPr>
          <p:nvPr>
            <p:ph type="sldNum" sz="quarter" idx="12"/>
          </p:nvPr>
        </p:nvSpPr>
        <p:spPr/>
        <p:txBody>
          <a:bodyPr/>
          <a:lstStyle/>
          <a:p>
            <a:fld id="{4DC61DD4-7DED-4AA4-9E5A-5F7D420479A6}" type="slidenum">
              <a:rPr lang="hu-HU" smtClean="0"/>
              <a:pPr/>
              <a:t>22</a:t>
            </a:fld>
            <a:endParaRPr lang="hu-HU" dirty="0"/>
          </a:p>
        </p:txBody>
      </p:sp>
    </p:spTree>
    <p:extLst>
      <p:ext uri="{BB962C8B-B14F-4D97-AF65-F5344CB8AC3E}">
        <p14:creationId xmlns:p14="http://schemas.microsoft.com/office/powerpoint/2010/main" val="3647495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3. A belső margó (folyt)</a:t>
            </a:r>
          </a:p>
        </p:txBody>
      </p:sp>
      <p:sp>
        <p:nvSpPr>
          <p:cNvPr id="3" name="Tartalom helye 2"/>
          <p:cNvSpPr>
            <a:spLocks noGrp="1"/>
          </p:cNvSpPr>
          <p:nvPr>
            <p:ph idx="1"/>
          </p:nvPr>
        </p:nvSpPr>
        <p:spPr>
          <a:xfrm>
            <a:off x="1331640" y="1428736"/>
            <a:ext cx="7812360" cy="5429264"/>
          </a:xfrm>
        </p:spPr>
        <p:txBody>
          <a:bodyPr>
            <a:normAutofit/>
          </a:bodyPr>
          <a:lstStyle/>
          <a:p>
            <a:pPr marL="0" indent="0">
              <a:buNone/>
            </a:pPr>
            <a:r>
              <a:rPr lang="hu-HU" sz="2800"/>
              <a:t>A belső margó és az elemszélesség viszonya:</a:t>
            </a:r>
            <a:br>
              <a:rPr lang="hu-HU" sz="2800"/>
            </a:br>
            <a:r>
              <a:rPr lang="hu-HU" sz="2500" i="1"/>
              <a:t>ha egy tartalomnak</a:t>
            </a:r>
            <a:br>
              <a:rPr lang="hu-HU" sz="2500" i="1"/>
            </a:br>
            <a:r>
              <a:rPr lang="hu-HU" sz="2500" i="1"/>
              <a:t>van egy beállított szé-</a:t>
            </a:r>
            <a:br>
              <a:rPr lang="hu-HU" sz="2500" i="1"/>
            </a:br>
            <a:r>
              <a:rPr lang="hu-HU" sz="2500" i="1"/>
              <a:t>lessége és belső mar-</a:t>
            </a:r>
            <a:br>
              <a:rPr lang="hu-HU" sz="2500" i="1"/>
            </a:br>
            <a:r>
              <a:rPr lang="hu-HU" sz="2500" i="1"/>
              <a:t>gót (padding) értéket</a:t>
            </a:r>
            <a:br>
              <a:rPr lang="hu-HU" sz="2500" i="1"/>
            </a:br>
            <a:r>
              <a:rPr lang="hu-HU" sz="2500" i="1"/>
              <a:t>is használunk, akkor</a:t>
            </a:r>
            <a:br>
              <a:rPr lang="hu-HU" sz="2500" i="1"/>
            </a:br>
            <a:r>
              <a:rPr lang="hu-HU" sz="2500" i="1"/>
              <a:t>az elfoglalt teljes szé-</a:t>
            </a:r>
            <a:br>
              <a:rPr lang="hu-HU" sz="2500" i="1"/>
            </a:br>
            <a:r>
              <a:rPr lang="hu-HU" sz="2500" i="1"/>
              <a:t>lesség a bélés értékével megnövekszik.</a:t>
            </a:r>
          </a:p>
          <a:p>
            <a:pPr marL="0" indent="0">
              <a:buNone/>
              <a:tabLst>
                <a:tab pos="2155825" algn="l"/>
              </a:tabLst>
            </a:pPr>
            <a:r>
              <a:rPr lang="hu-HU" sz="2400" b="1">
                <a:solidFill>
                  <a:srgbClr val="0070C0"/>
                </a:solidFill>
                <a:latin typeface="Courier New" panose="02070309020205020404" pitchFamily="49" charset="0"/>
                <a:cs typeface="Courier New" panose="02070309020205020404" pitchFamily="49" charset="0"/>
              </a:rPr>
              <a:t>div.elso {	width: 300px;</a:t>
            </a:r>
            <a:br>
              <a:rPr lang="hu-HU" sz="2400" b="1">
                <a:solidFill>
                  <a:srgbClr val="0070C0"/>
                </a:solidFill>
                <a:latin typeface="Courier New" panose="02070309020205020404" pitchFamily="49" charset="0"/>
                <a:cs typeface="Courier New" panose="02070309020205020404" pitchFamily="49" charset="0"/>
              </a:rPr>
            </a:br>
            <a:r>
              <a:rPr lang="hu-HU" sz="2400" b="1">
                <a:solidFill>
                  <a:srgbClr val="0070C0"/>
                </a:solidFill>
                <a:latin typeface="Courier New" panose="02070309020205020404" pitchFamily="49" charset="0"/>
                <a:cs typeface="Courier New" panose="02070309020205020404" pitchFamily="49" charset="0"/>
              </a:rPr>
              <a:t>	background-color: yellow; }</a:t>
            </a:r>
          </a:p>
          <a:p>
            <a:pPr marL="0" indent="0">
              <a:spcBef>
                <a:spcPts val="0"/>
              </a:spcBef>
              <a:buNone/>
              <a:tabLst>
                <a:tab pos="2155825" algn="l"/>
              </a:tabLst>
            </a:pPr>
            <a:r>
              <a:rPr lang="hu-HU" sz="2400" b="1">
                <a:solidFill>
                  <a:srgbClr val="0070C0"/>
                </a:solidFill>
                <a:latin typeface="Courier New" panose="02070309020205020404" pitchFamily="49" charset="0"/>
                <a:cs typeface="Courier New" panose="02070309020205020404" pitchFamily="49" charset="0"/>
              </a:rPr>
              <a:t>div.masik {	width: 300px;</a:t>
            </a:r>
            <a:br>
              <a:rPr lang="hu-HU" sz="2400" b="1">
                <a:solidFill>
                  <a:srgbClr val="0070C0"/>
                </a:solidFill>
                <a:latin typeface="Courier New" panose="02070309020205020404" pitchFamily="49" charset="0"/>
                <a:cs typeface="Courier New" panose="02070309020205020404" pitchFamily="49" charset="0"/>
              </a:rPr>
            </a:br>
            <a:r>
              <a:rPr lang="hu-HU" sz="2400" b="1">
                <a:solidFill>
                  <a:srgbClr val="0070C0"/>
                </a:solidFill>
                <a:latin typeface="Courier New" panose="02070309020205020404" pitchFamily="49" charset="0"/>
                <a:cs typeface="Courier New" panose="02070309020205020404" pitchFamily="49" charset="0"/>
              </a:rPr>
              <a:t>	padding: 25px;</a:t>
            </a:r>
            <a:br>
              <a:rPr lang="hu-HU" sz="2400" b="1">
                <a:solidFill>
                  <a:srgbClr val="0070C0"/>
                </a:solidFill>
                <a:latin typeface="Courier New" panose="02070309020205020404" pitchFamily="49" charset="0"/>
                <a:cs typeface="Courier New" panose="02070309020205020404" pitchFamily="49" charset="0"/>
              </a:rPr>
            </a:br>
            <a:r>
              <a:rPr lang="hu-HU" sz="2400" b="1">
                <a:solidFill>
                  <a:srgbClr val="0070C0"/>
                </a:solidFill>
                <a:latin typeface="Courier New" panose="02070309020205020404" pitchFamily="49" charset="0"/>
                <a:cs typeface="Courier New" panose="02070309020205020404" pitchFamily="49" charset="0"/>
              </a:rPr>
              <a:t>	background-color: lightblue;}</a:t>
            </a:r>
          </a:p>
          <a:p>
            <a:pPr marL="0" indent="0">
              <a:buNone/>
            </a:pPr>
            <a:endParaRPr lang="hu-HU" sz="2600" i="1"/>
          </a:p>
        </p:txBody>
      </p:sp>
      <p:sp>
        <p:nvSpPr>
          <p:cNvPr id="4" name="Dia számának helye 3"/>
          <p:cNvSpPr>
            <a:spLocks noGrp="1"/>
          </p:cNvSpPr>
          <p:nvPr>
            <p:ph type="sldNum" sz="quarter" idx="12"/>
          </p:nvPr>
        </p:nvSpPr>
        <p:spPr/>
        <p:txBody>
          <a:bodyPr/>
          <a:lstStyle/>
          <a:p>
            <a:fld id="{4DC61DD4-7DED-4AA4-9E5A-5F7D420479A6}" type="slidenum">
              <a:rPr lang="hu-HU" smtClean="0"/>
              <a:pPr/>
              <a:t>23</a:t>
            </a:fld>
            <a:endParaRPr lang="hu-HU" dirty="0"/>
          </a:p>
        </p:txBody>
      </p:sp>
      <p:pic>
        <p:nvPicPr>
          <p:cNvPr id="5" name="Kép 4"/>
          <p:cNvPicPr>
            <a:picLocks noChangeAspect="1"/>
          </p:cNvPicPr>
          <p:nvPr/>
        </p:nvPicPr>
        <p:blipFill rotWithShape="1">
          <a:blip r:embed="rId2"/>
          <a:srcRect l="50415" t="31553" r="22925" b="42246"/>
          <a:stretch/>
        </p:blipFill>
        <p:spPr bwMode="auto">
          <a:xfrm>
            <a:off x="5004048" y="1988840"/>
            <a:ext cx="3936207" cy="2174844"/>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71451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3. A belső margó (folyt)</a:t>
            </a:r>
          </a:p>
        </p:txBody>
      </p:sp>
      <p:sp>
        <p:nvSpPr>
          <p:cNvPr id="3" name="Tartalom helye 2"/>
          <p:cNvSpPr>
            <a:spLocks noGrp="1"/>
          </p:cNvSpPr>
          <p:nvPr>
            <p:ph idx="1"/>
          </p:nvPr>
        </p:nvSpPr>
        <p:spPr>
          <a:xfrm>
            <a:off x="1331640" y="1428736"/>
            <a:ext cx="7812360" cy="5429264"/>
          </a:xfrm>
        </p:spPr>
        <p:txBody>
          <a:bodyPr>
            <a:normAutofit/>
          </a:bodyPr>
          <a:lstStyle/>
          <a:p>
            <a:pPr marL="0" indent="0">
              <a:buNone/>
            </a:pPr>
            <a:r>
              <a:rPr lang="hu-HU"/>
              <a:t>A dobozméret tulajdon-</a:t>
            </a:r>
            <a:br>
              <a:rPr lang="hu-HU"/>
            </a:br>
            <a:r>
              <a:rPr lang="hu-HU"/>
              <a:t>donság (</a:t>
            </a:r>
            <a:r>
              <a:rPr lang="hu-HU" b="1" i="1">
                <a:solidFill>
                  <a:srgbClr val="FF0000"/>
                </a:solidFill>
              </a:rPr>
              <a:t>box-sizing</a:t>
            </a:r>
            <a:r>
              <a:rPr lang="hu-HU"/>
              <a:t>)</a:t>
            </a:r>
            <a:br>
              <a:rPr lang="hu-HU"/>
            </a:br>
            <a:r>
              <a:rPr lang="hu-HU"/>
              <a:t>meghatározza, hogy</a:t>
            </a:r>
            <a:br>
              <a:rPr lang="hu-HU"/>
            </a:br>
            <a:r>
              <a:rPr lang="hu-HU"/>
              <a:t>hogyan kell kiszámítani</a:t>
            </a:r>
            <a:br>
              <a:rPr lang="hu-HU"/>
            </a:br>
            <a:r>
              <a:rPr lang="hu-HU"/>
              <a:t>egy elem szélességét</a:t>
            </a:r>
            <a:br>
              <a:rPr lang="hu-HU"/>
            </a:br>
            <a:r>
              <a:rPr lang="hu-HU"/>
              <a:t>és magasságát: legyen</a:t>
            </a:r>
            <a:br>
              <a:rPr lang="hu-HU"/>
            </a:br>
            <a:r>
              <a:rPr lang="hu-HU"/>
              <a:t>szó bélésről és határok-</a:t>
            </a:r>
            <a:br>
              <a:rPr lang="hu-HU"/>
            </a:br>
            <a:r>
              <a:rPr lang="hu-HU"/>
              <a:t>ról vagy sem</a:t>
            </a:r>
            <a:r>
              <a:rPr lang="hu-HU" i="1"/>
              <a:t>.</a:t>
            </a:r>
            <a:endParaRPr lang="hu-HU" sz="2400" b="1">
              <a:solidFill>
                <a:srgbClr val="0070C0"/>
              </a:solidFill>
              <a:latin typeface="Courier New" panose="02070309020205020404" pitchFamily="49" charset="0"/>
              <a:cs typeface="Courier New" panose="02070309020205020404" pitchFamily="49" charset="0"/>
            </a:endParaRPr>
          </a:p>
          <a:p>
            <a:pPr marL="274638" indent="-274638">
              <a:spcBef>
                <a:spcPts val="600"/>
              </a:spcBef>
            </a:pPr>
            <a:r>
              <a:rPr lang="hu-HU" sz="2800" b="1" i="1"/>
              <a:t>content-box</a:t>
            </a:r>
            <a:r>
              <a:rPr lang="hu-HU" sz="2800"/>
              <a:t> (alapbeállítás):</a:t>
            </a:r>
            <a:r>
              <a:rPr lang="hu-HU" sz="2400"/>
              <a:t> nem számítja</a:t>
            </a:r>
            <a:endParaRPr lang="hu-HU" sz="2800"/>
          </a:p>
          <a:p>
            <a:pPr marL="274638" indent="-274638">
              <a:spcBef>
                <a:spcPts val="600"/>
              </a:spcBef>
            </a:pPr>
            <a:r>
              <a:rPr lang="hu-HU" sz="2800" b="1" i="1"/>
              <a:t>border-box</a:t>
            </a:r>
            <a:r>
              <a:rPr lang="hu-HU" sz="2800"/>
              <a:t>: </a:t>
            </a:r>
            <a:r>
              <a:rPr lang="hu-HU" sz="2400"/>
              <a:t>a béléseket beleszámítja a méretekbe</a:t>
            </a:r>
          </a:p>
          <a:p>
            <a:pPr marL="274638" indent="-274638">
              <a:spcBef>
                <a:spcPts val="600"/>
              </a:spcBef>
            </a:pPr>
            <a:r>
              <a:rPr lang="hu-HU" sz="2800" b="1" i="1"/>
              <a:t>inherit</a:t>
            </a:r>
            <a:r>
              <a:rPr lang="hu-HU" sz="2800"/>
              <a:t>: </a:t>
            </a:r>
            <a:r>
              <a:rPr lang="hu-HU" sz="2400"/>
              <a:t>örökölt</a:t>
            </a:r>
            <a:endParaRPr lang="hu-HU" sz="2800"/>
          </a:p>
        </p:txBody>
      </p:sp>
      <p:sp>
        <p:nvSpPr>
          <p:cNvPr id="4" name="Dia számának helye 3"/>
          <p:cNvSpPr>
            <a:spLocks noGrp="1"/>
          </p:cNvSpPr>
          <p:nvPr>
            <p:ph type="sldNum" sz="quarter" idx="12"/>
          </p:nvPr>
        </p:nvSpPr>
        <p:spPr/>
        <p:txBody>
          <a:bodyPr/>
          <a:lstStyle/>
          <a:p>
            <a:fld id="{4DC61DD4-7DED-4AA4-9E5A-5F7D420479A6}" type="slidenum">
              <a:rPr lang="hu-HU" smtClean="0"/>
              <a:pPr/>
              <a:t>24</a:t>
            </a:fld>
            <a:endParaRPr lang="hu-HU" dirty="0"/>
          </a:p>
        </p:txBody>
      </p:sp>
      <p:pic>
        <p:nvPicPr>
          <p:cNvPr id="6" name="Kép 5"/>
          <p:cNvPicPr>
            <a:picLocks noChangeAspect="1"/>
          </p:cNvPicPr>
          <p:nvPr/>
        </p:nvPicPr>
        <p:blipFill rotWithShape="1">
          <a:blip r:embed="rId2"/>
          <a:srcRect l="50519" t="31737" r="22925" b="24163"/>
          <a:stretch/>
        </p:blipFill>
        <p:spPr bwMode="auto">
          <a:xfrm>
            <a:off x="5647820" y="1628800"/>
            <a:ext cx="3329915" cy="3108750"/>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60909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4. A szegélyezés</a:t>
            </a:r>
          </a:p>
        </p:txBody>
      </p:sp>
      <p:sp>
        <p:nvSpPr>
          <p:cNvPr id="3" name="Tartalom helye 2"/>
          <p:cNvSpPr>
            <a:spLocks noGrp="1"/>
          </p:cNvSpPr>
          <p:nvPr>
            <p:ph idx="1"/>
          </p:nvPr>
        </p:nvSpPr>
        <p:spPr>
          <a:xfrm>
            <a:off x="1331640" y="1428736"/>
            <a:ext cx="7812360" cy="5429264"/>
          </a:xfrm>
        </p:spPr>
        <p:txBody>
          <a:bodyPr>
            <a:normAutofit/>
          </a:bodyPr>
          <a:lstStyle/>
          <a:p>
            <a:pPr marL="0" indent="0">
              <a:spcBef>
                <a:spcPts val="0"/>
              </a:spcBef>
              <a:buNone/>
            </a:pPr>
            <a:r>
              <a:rPr lang="hu-HU"/>
              <a:t>A szegély (</a:t>
            </a:r>
            <a:r>
              <a:rPr lang="hu-HU" b="1" i="1"/>
              <a:t>border</a:t>
            </a:r>
            <a:r>
              <a:rPr lang="hu-HU"/>
              <a:t>) tulajdonsággal</a:t>
            </a:r>
            <a:br>
              <a:rPr lang="hu-HU"/>
            </a:br>
            <a:r>
              <a:rPr lang="hu-HU" b="1"/>
              <a:t>a megjelenített tartalom és bélésének együttese köré keretet </a:t>
            </a:r>
            <a:r>
              <a:rPr lang="hu-HU"/>
              <a:t>helyezhetünk el.</a:t>
            </a:r>
          </a:p>
          <a:p>
            <a:pPr marL="0" indent="0">
              <a:spcBef>
                <a:spcPts val="1800"/>
              </a:spcBef>
              <a:buNone/>
            </a:pPr>
            <a:r>
              <a:rPr lang="hu-HU" u="sng"/>
              <a:t>A szegélyt alkothatja</a:t>
            </a:r>
          </a:p>
          <a:p>
            <a:pPr>
              <a:spcBef>
                <a:spcPts val="600"/>
              </a:spcBef>
            </a:pPr>
            <a:r>
              <a:rPr lang="hu-HU"/>
              <a:t>előre meghatározott stílusú </a:t>
            </a:r>
            <a:r>
              <a:rPr lang="hu-HU" b="1"/>
              <a:t>vonal</a:t>
            </a:r>
          </a:p>
          <a:p>
            <a:pPr>
              <a:spcBef>
                <a:spcPts val="600"/>
              </a:spcBef>
            </a:pPr>
            <a:r>
              <a:rPr lang="hu-HU"/>
              <a:t>vagy szabadon választott </a:t>
            </a:r>
            <a:r>
              <a:rPr lang="hu-HU" b="1"/>
              <a:t>kép részlete</a:t>
            </a:r>
            <a:r>
              <a:rPr lang="hu-HU"/>
              <a:t>.</a:t>
            </a:r>
          </a:p>
          <a:p>
            <a:pPr marL="0" indent="0">
              <a:spcBef>
                <a:spcPts val="1200"/>
              </a:spcBef>
              <a:spcAft>
                <a:spcPts val="1200"/>
              </a:spcAft>
              <a:buNone/>
            </a:pPr>
            <a:r>
              <a:rPr lang="hu-HU" b="1"/>
              <a:t>Számos tulajdonságukat lehet beállítani.</a:t>
            </a:r>
          </a:p>
          <a:p>
            <a:pPr marL="0" indent="0">
              <a:spcBef>
                <a:spcPts val="600"/>
              </a:spcBef>
              <a:buNone/>
            </a:pPr>
            <a:r>
              <a:rPr lang="hu-HU" sz="2800" i="1"/>
              <a:t>A szegély a háttér elé </a:t>
            </a:r>
            <a:r>
              <a:rPr lang="hu-HU" sz="2800"/>
              <a:t>(ha van háttérszín vagy háttérkép megadva)</a:t>
            </a:r>
            <a:r>
              <a:rPr lang="hu-HU" sz="2800" i="1"/>
              <a:t>, de a tartalom mögé kerül</a:t>
            </a:r>
            <a:r>
              <a:rPr lang="hu-HU" sz="2800"/>
              <a:t> (ha átfedés van a szegély és a tartalom között).</a:t>
            </a:r>
          </a:p>
        </p:txBody>
      </p:sp>
      <p:sp>
        <p:nvSpPr>
          <p:cNvPr id="4" name="Dia számának helye 3"/>
          <p:cNvSpPr>
            <a:spLocks noGrp="1"/>
          </p:cNvSpPr>
          <p:nvPr>
            <p:ph type="sldNum" sz="quarter" idx="12"/>
          </p:nvPr>
        </p:nvSpPr>
        <p:spPr/>
        <p:txBody>
          <a:bodyPr/>
          <a:lstStyle/>
          <a:p>
            <a:fld id="{4DC61DD4-7DED-4AA4-9E5A-5F7D420479A6}" type="slidenum">
              <a:rPr lang="hu-HU" smtClean="0"/>
              <a:pPr/>
              <a:t>25</a:t>
            </a:fld>
            <a:endParaRPr lang="hu-HU" dirty="0"/>
          </a:p>
        </p:txBody>
      </p:sp>
    </p:spTree>
    <p:extLst>
      <p:ext uri="{BB962C8B-B14F-4D97-AF65-F5344CB8AC3E}">
        <p14:creationId xmlns:p14="http://schemas.microsoft.com/office/powerpoint/2010/main" val="1256556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4. A szegélyezés (folyt)</a:t>
            </a:r>
          </a:p>
        </p:txBody>
      </p:sp>
      <p:sp>
        <p:nvSpPr>
          <p:cNvPr id="3" name="Tartalom helye 2"/>
          <p:cNvSpPr>
            <a:spLocks noGrp="1"/>
          </p:cNvSpPr>
          <p:nvPr>
            <p:ph idx="1"/>
          </p:nvPr>
        </p:nvSpPr>
        <p:spPr>
          <a:xfrm>
            <a:off x="1331640" y="1428736"/>
            <a:ext cx="7812360" cy="5429264"/>
          </a:xfrm>
        </p:spPr>
        <p:txBody>
          <a:bodyPr>
            <a:normAutofit lnSpcReduction="10000"/>
          </a:bodyPr>
          <a:lstStyle/>
          <a:p>
            <a:pPr marL="0" indent="0">
              <a:buNone/>
            </a:pPr>
            <a:r>
              <a:rPr lang="hu-HU" b="1"/>
              <a:t>A szegélyek kialakítása és elhelyezése az elemi dobozmodell alapján történik</a:t>
            </a:r>
            <a:r>
              <a:rPr lang="hu-HU"/>
              <a:t>, azaz a doboz 4 szegélyének a tulajdonságai külön-külön is megadhatók.</a:t>
            </a:r>
          </a:p>
          <a:p>
            <a:pPr marL="0" indent="0">
              <a:buNone/>
            </a:pPr>
            <a:r>
              <a:rPr lang="hu-HU" sz="2800" u="sng"/>
              <a:t>A szegélyek tulajdonságai</a:t>
            </a:r>
            <a:r>
              <a:rPr lang="hu-HU" sz="2800"/>
              <a:t>:</a:t>
            </a:r>
          </a:p>
          <a:p>
            <a:r>
              <a:rPr lang="hu-HU" sz="2800" b="1">
                <a:solidFill>
                  <a:srgbClr val="FF0000"/>
                </a:solidFill>
              </a:rPr>
              <a:t>border-style</a:t>
            </a:r>
            <a:r>
              <a:rPr lang="hu-HU" sz="2800"/>
              <a:t> = a szegély stílusa</a:t>
            </a:r>
            <a:br>
              <a:rPr lang="hu-HU" sz="2800"/>
            </a:br>
            <a:r>
              <a:rPr lang="hu-HU" sz="2400" i="1"/>
              <a:t>(border-top-style, border-right-style, …)</a:t>
            </a:r>
          </a:p>
          <a:p>
            <a:r>
              <a:rPr lang="hu-HU" sz="2800" b="1">
                <a:solidFill>
                  <a:srgbClr val="FF0000"/>
                </a:solidFill>
              </a:rPr>
              <a:t>border-color</a:t>
            </a:r>
            <a:r>
              <a:rPr lang="hu-HU" sz="2800"/>
              <a:t> = a szegély színe</a:t>
            </a:r>
            <a:br>
              <a:rPr lang="hu-HU" sz="2800"/>
            </a:br>
            <a:r>
              <a:rPr lang="hu-HU" sz="2400" i="1"/>
              <a:t>(border-left-color, border-bottom-color, …)</a:t>
            </a:r>
          </a:p>
          <a:p>
            <a:r>
              <a:rPr lang="hu-HU" sz="2800" b="1">
                <a:solidFill>
                  <a:srgbClr val="FF0000"/>
                </a:solidFill>
              </a:rPr>
              <a:t>border-width</a:t>
            </a:r>
            <a:r>
              <a:rPr lang="hu-HU" sz="2800"/>
              <a:t> = a szegély vastagsága</a:t>
            </a:r>
            <a:br>
              <a:rPr lang="hu-HU" sz="2800"/>
            </a:br>
            <a:r>
              <a:rPr lang="hu-HU" sz="2400" i="1"/>
              <a:t>(border-bottom-width, border-top-width…)</a:t>
            </a:r>
          </a:p>
          <a:p>
            <a:pPr marL="0" indent="0">
              <a:spcBef>
                <a:spcPts val="1200"/>
              </a:spcBef>
              <a:buNone/>
            </a:pPr>
            <a:r>
              <a:rPr lang="hu-HU" sz="2800"/>
              <a:t>összevont alakban: </a:t>
            </a:r>
            <a:r>
              <a:rPr lang="hu-HU" sz="2800" b="1">
                <a:solidFill>
                  <a:srgbClr val="FF0000"/>
                </a:solidFill>
              </a:rPr>
              <a:t>border </a:t>
            </a:r>
            <a:r>
              <a:rPr lang="hu-HU" sz="2400" i="1"/>
              <a:t>(stílus, szín, vastagság)</a:t>
            </a:r>
          </a:p>
        </p:txBody>
      </p:sp>
      <p:sp>
        <p:nvSpPr>
          <p:cNvPr id="4" name="Dia számának helye 3"/>
          <p:cNvSpPr>
            <a:spLocks noGrp="1"/>
          </p:cNvSpPr>
          <p:nvPr>
            <p:ph type="sldNum" sz="quarter" idx="12"/>
          </p:nvPr>
        </p:nvSpPr>
        <p:spPr/>
        <p:txBody>
          <a:bodyPr/>
          <a:lstStyle/>
          <a:p>
            <a:fld id="{4DC61DD4-7DED-4AA4-9E5A-5F7D420479A6}" type="slidenum">
              <a:rPr lang="hu-HU" smtClean="0"/>
              <a:pPr/>
              <a:t>26</a:t>
            </a:fld>
            <a:endParaRPr lang="hu-HU" dirty="0"/>
          </a:p>
        </p:txBody>
      </p:sp>
    </p:spTree>
    <p:extLst>
      <p:ext uri="{BB962C8B-B14F-4D97-AF65-F5344CB8AC3E}">
        <p14:creationId xmlns:p14="http://schemas.microsoft.com/office/powerpoint/2010/main" val="3710605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4.1. A szegély stílusa</a:t>
            </a:r>
          </a:p>
        </p:txBody>
      </p:sp>
      <p:sp>
        <p:nvSpPr>
          <p:cNvPr id="3" name="Tartalom helye 2"/>
          <p:cNvSpPr>
            <a:spLocks noGrp="1"/>
          </p:cNvSpPr>
          <p:nvPr>
            <p:ph idx="1"/>
          </p:nvPr>
        </p:nvSpPr>
        <p:spPr>
          <a:xfrm>
            <a:off x="1331640" y="1268760"/>
            <a:ext cx="7812360" cy="5589240"/>
          </a:xfrm>
        </p:spPr>
        <p:txBody>
          <a:bodyPr>
            <a:normAutofit/>
          </a:bodyPr>
          <a:lstStyle/>
          <a:p>
            <a:pPr marL="0" indent="0" algn="ctr">
              <a:spcBef>
                <a:spcPts val="0"/>
              </a:spcBef>
              <a:buNone/>
            </a:pPr>
            <a:r>
              <a:rPr lang="hu-HU" sz="2800" b="1">
                <a:solidFill>
                  <a:srgbClr val="FF0000"/>
                </a:solidFill>
                <a:latin typeface="Courier New" panose="02070309020205020404" pitchFamily="49" charset="0"/>
                <a:cs typeface="Courier New" panose="02070309020205020404" pitchFamily="49" charset="0"/>
              </a:rPr>
              <a:t>kijelölő { border-style: …; }</a:t>
            </a:r>
          </a:p>
          <a:p>
            <a:pPr marL="0" indent="0" algn="ctr">
              <a:spcBef>
                <a:spcPts val="30600"/>
              </a:spcBef>
              <a:buNone/>
            </a:pPr>
            <a:r>
              <a:rPr lang="hu-HU" sz="2600" b="1">
                <a:solidFill>
                  <a:srgbClr val="0070C0"/>
                </a:solidFill>
                <a:latin typeface="Courier New" panose="02070309020205020404" pitchFamily="49" charset="0"/>
                <a:cs typeface="Courier New" panose="02070309020205020404" pitchFamily="49" charset="0"/>
              </a:rPr>
              <a:t>.lent { border-bottom-style: double; }</a:t>
            </a:r>
          </a:p>
          <a:p>
            <a:pPr marL="0" indent="0" algn="ctr">
              <a:spcBef>
                <a:spcPts val="600"/>
              </a:spcBef>
              <a:buNone/>
            </a:pPr>
            <a:r>
              <a:rPr lang="hu-HU" sz="2600" b="1">
                <a:solidFill>
                  <a:srgbClr val="0070C0"/>
                </a:solidFill>
                <a:latin typeface="Courier New" panose="02070309020205020404" pitchFamily="49" charset="0"/>
                <a:cs typeface="Courier New" panose="02070309020205020404" pitchFamily="49" charset="0"/>
              </a:rPr>
              <a:t>.kiemelt { border-style: outset; }</a:t>
            </a:r>
          </a:p>
        </p:txBody>
      </p:sp>
      <p:sp>
        <p:nvSpPr>
          <p:cNvPr id="4" name="Dia számának helye 3"/>
          <p:cNvSpPr>
            <a:spLocks noGrp="1"/>
          </p:cNvSpPr>
          <p:nvPr>
            <p:ph type="sldNum" sz="quarter" idx="12"/>
          </p:nvPr>
        </p:nvSpPr>
        <p:spPr/>
        <p:txBody>
          <a:bodyPr/>
          <a:lstStyle/>
          <a:p>
            <a:fld id="{4DC61DD4-7DED-4AA4-9E5A-5F7D420479A6}" type="slidenum">
              <a:rPr lang="hu-HU" smtClean="0"/>
              <a:pPr/>
              <a:t>27</a:t>
            </a:fld>
            <a:endParaRPr lang="hu-HU" dirty="0"/>
          </a:p>
        </p:txBody>
      </p:sp>
      <p:pic>
        <p:nvPicPr>
          <p:cNvPr id="5" name="Kép 4"/>
          <p:cNvPicPr>
            <a:picLocks noChangeAspect="1"/>
          </p:cNvPicPr>
          <p:nvPr/>
        </p:nvPicPr>
        <p:blipFill rotWithShape="1">
          <a:blip r:embed="rId2"/>
          <a:srcRect l="22095" t="33029" r="23236" b="10878"/>
          <a:stretch/>
        </p:blipFill>
        <p:spPr bwMode="auto">
          <a:xfrm>
            <a:off x="2123728" y="1844824"/>
            <a:ext cx="6145975" cy="354508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27178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4.1. A szegély stílusa (folyt)</a:t>
            </a:r>
          </a:p>
        </p:txBody>
      </p:sp>
      <p:sp>
        <p:nvSpPr>
          <p:cNvPr id="3" name="Tartalom helye 2"/>
          <p:cNvSpPr>
            <a:spLocks noGrp="1"/>
          </p:cNvSpPr>
          <p:nvPr>
            <p:ph idx="1"/>
          </p:nvPr>
        </p:nvSpPr>
        <p:spPr>
          <a:xfrm>
            <a:off x="1331640" y="1412776"/>
            <a:ext cx="7812360" cy="5445224"/>
          </a:xfrm>
        </p:spPr>
        <p:txBody>
          <a:bodyPr>
            <a:normAutofit/>
          </a:bodyPr>
          <a:lstStyle/>
          <a:p>
            <a:pPr marL="0" indent="0">
              <a:spcBef>
                <a:spcPts val="0"/>
              </a:spcBef>
              <a:buNone/>
            </a:pPr>
            <a:r>
              <a:rPr lang="hu-HU"/>
              <a:t>A négy oldalra vonatkozó egyedi beállítást</a:t>
            </a:r>
            <a:br>
              <a:rPr lang="hu-HU"/>
            </a:br>
            <a:r>
              <a:rPr lang="hu-HU"/>
              <a:t>az összevont alakkal is megadhatjuk:</a:t>
            </a:r>
          </a:p>
          <a:p>
            <a:pPr>
              <a:spcBef>
                <a:spcPts val="1800"/>
              </a:spcBef>
            </a:pPr>
            <a:r>
              <a:rPr lang="hu-HU" sz="2800" b="1" i="1"/>
              <a:t>egy értékkel </a:t>
            </a:r>
            <a:r>
              <a:rPr lang="hu-HU" sz="2800"/>
              <a:t>(mindenütt azonos)</a:t>
            </a:r>
          </a:p>
          <a:p>
            <a:pPr marL="0" indent="0" algn="ctr">
              <a:spcBef>
                <a:spcPts val="600"/>
              </a:spcBef>
              <a:buNone/>
            </a:pPr>
            <a:r>
              <a:rPr lang="hu-HU" sz="2600" b="1">
                <a:solidFill>
                  <a:srgbClr val="0070C0"/>
                </a:solidFill>
                <a:latin typeface="Courier New" panose="02070309020205020404" pitchFamily="49" charset="0"/>
                <a:cs typeface="Courier New" panose="02070309020205020404" pitchFamily="49" charset="0"/>
              </a:rPr>
              <a:t>#keret { border-style: solid; }</a:t>
            </a:r>
          </a:p>
          <a:p>
            <a:pPr marL="0" indent="0" algn="ctr">
              <a:spcBef>
                <a:spcPts val="600"/>
              </a:spcBef>
              <a:buNone/>
            </a:pPr>
            <a:endParaRPr lang="hu-HU" sz="2600" b="1">
              <a:solidFill>
                <a:srgbClr val="0070C0"/>
              </a:solidFill>
              <a:latin typeface="Courier New" panose="02070309020205020404" pitchFamily="49" charset="0"/>
              <a:cs typeface="Courier New" panose="02070309020205020404" pitchFamily="49" charset="0"/>
            </a:endParaRPr>
          </a:p>
          <a:p>
            <a:pPr>
              <a:spcBef>
                <a:spcPts val="3000"/>
              </a:spcBef>
            </a:pPr>
            <a:r>
              <a:rPr lang="hu-HU" sz="2800" b="1" i="1"/>
              <a:t>két értékkel </a:t>
            </a:r>
            <a:r>
              <a:rPr lang="hu-HU" sz="2800"/>
              <a:t>(alsó-felső és bal/jobb azonos)</a:t>
            </a:r>
          </a:p>
          <a:p>
            <a:pPr marL="0" indent="0" algn="ctr">
              <a:spcBef>
                <a:spcPts val="600"/>
              </a:spcBef>
              <a:buNone/>
            </a:pPr>
            <a:r>
              <a:rPr lang="hu-HU" sz="2600" b="1">
                <a:solidFill>
                  <a:srgbClr val="0070C0"/>
                </a:solidFill>
                <a:latin typeface="Courier New" panose="02070309020205020404" pitchFamily="49" charset="0"/>
                <a:cs typeface="Courier New" panose="02070309020205020404" pitchFamily="49" charset="0"/>
              </a:rPr>
              <a:t>#ket { border-style: dotted solid; }</a:t>
            </a:r>
          </a:p>
          <a:p>
            <a:pPr marL="0" indent="0" algn="ctr">
              <a:spcBef>
                <a:spcPts val="600"/>
              </a:spcBef>
              <a:buNone/>
            </a:pPr>
            <a:endParaRPr lang="hu-HU" sz="2600" b="1">
              <a:solidFill>
                <a:srgbClr val="0070C0"/>
              </a:solidFill>
              <a:latin typeface="Courier New" panose="02070309020205020404" pitchFamily="49" charset="0"/>
              <a:cs typeface="Courier New" panose="02070309020205020404" pitchFamily="49" charset="0"/>
            </a:endParaRPr>
          </a:p>
          <a:p>
            <a:pPr marL="0" indent="0" algn="ctr">
              <a:spcBef>
                <a:spcPts val="600"/>
              </a:spcBef>
              <a:buNone/>
            </a:pPr>
            <a:endParaRPr lang="hu-HU" sz="2600" b="1">
              <a:solidFill>
                <a:srgbClr val="0070C0"/>
              </a:solidFill>
              <a:latin typeface="Courier New" panose="02070309020205020404" pitchFamily="49" charset="0"/>
              <a:cs typeface="Courier New" panose="02070309020205020404" pitchFamily="49" charset="0"/>
            </a:endParaRPr>
          </a:p>
          <a:p>
            <a:pPr marL="0" indent="0" algn="ctr">
              <a:spcBef>
                <a:spcPts val="600"/>
              </a:spcBef>
              <a:buNone/>
            </a:pPr>
            <a:endParaRPr lang="hu-HU" sz="2600" b="1">
              <a:solidFill>
                <a:srgbClr val="0070C0"/>
              </a:solidFill>
              <a:latin typeface="Courier New" panose="02070309020205020404" pitchFamily="49" charset="0"/>
              <a:cs typeface="Courier New" panose="02070309020205020404" pitchFamily="49" charset="0"/>
            </a:endParaRPr>
          </a:p>
        </p:txBody>
      </p:sp>
      <p:sp>
        <p:nvSpPr>
          <p:cNvPr id="4" name="Dia számának helye 3"/>
          <p:cNvSpPr>
            <a:spLocks noGrp="1"/>
          </p:cNvSpPr>
          <p:nvPr>
            <p:ph type="sldNum" sz="quarter" idx="12"/>
          </p:nvPr>
        </p:nvSpPr>
        <p:spPr/>
        <p:txBody>
          <a:bodyPr/>
          <a:lstStyle/>
          <a:p>
            <a:fld id="{4DC61DD4-7DED-4AA4-9E5A-5F7D420479A6}" type="slidenum">
              <a:rPr lang="hu-HU" smtClean="0"/>
              <a:pPr/>
              <a:t>28</a:t>
            </a:fld>
            <a:endParaRPr lang="hu-HU" dirty="0"/>
          </a:p>
        </p:txBody>
      </p:sp>
      <p:pic>
        <p:nvPicPr>
          <p:cNvPr id="6" name="Kép 5"/>
          <p:cNvPicPr>
            <a:picLocks noChangeAspect="1"/>
          </p:cNvPicPr>
          <p:nvPr/>
        </p:nvPicPr>
        <p:blipFill rotWithShape="1">
          <a:blip r:embed="rId2"/>
          <a:srcRect l="30498" t="59046" r="44606" b="36341"/>
          <a:stretch/>
        </p:blipFill>
        <p:spPr bwMode="auto">
          <a:xfrm>
            <a:off x="2088000" y="3528000"/>
            <a:ext cx="6324197" cy="658187"/>
          </a:xfrm>
          <a:prstGeom prst="rect">
            <a:avLst/>
          </a:prstGeom>
          <a:ln>
            <a:noFill/>
          </a:ln>
          <a:extLst>
            <a:ext uri="{53640926-AAD7-44D8-BBD7-CCE9431645EC}">
              <a14:shadowObscured xmlns:a14="http://schemas.microsoft.com/office/drawing/2010/main"/>
            </a:ext>
          </a:extLst>
        </p:spPr>
      </p:pic>
      <p:pic>
        <p:nvPicPr>
          <p:cNvPr id="7" name="Kép 6"/>
          <p:cNvPicPr>
            <a:picLocks noChangeAspect="1"/>
          </p:cNvPicPr>
          <p:nvPr/>
        </p:nvPicPr>
        <p:blipFill rotWithShape="1">
          <a:blip r:embed="rId3"/>
          <a:srcRect l="30498" t="35242" r="43361" b="56823"/>
          <a:stretch/>
        </p:blipFill>
        <p:spPr bwMode="auto">
          <a:xfrm>
            <a:off x="2128181" y="5301208"/>
            <a:ext cx="6300000" cy="10734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44676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4.1. A szegély stílusa (folyt)</a:t>
            </a:r>
          </a:p>
        </p:txBody>
      </p:sp>
      <p:sp>
        <p:nvSpPr>
          <p:cNvPr id="3" name="Tartalom helye 2"/>
          <p:cNvSpPr>
            <a:spLocks noGrp="1"/>
          </p:cNvSpPr>
          <p:nvPr>
            <p:ph idx="1"/>
          </p:nvPr>
        </p:nvSpPr>
        <p:spPr>
          <a:xfrm>
            <a:off x="1331640" y="1412776"/>
            <a:ext cx="7812360" cy="5445224"/>
          </a:xfrm>
        </p:spPr>
        <p:txBody>
          <a:bodyPr>
            <a:normAutofit/>
          </a:bodyPr>
          <a:lstStyle/>
          <a:p>
            <a:pPr>
              <a:spcBef>
                <a:spcPts val="1800"/>
              </a:spcBef>
            </a:pPr>
            <a:r>
              <a:rPr lang="hu-HU" sz="2800" b="1" i="1" dirty="0"/>
              <a:t>három értékkel </a:t>
            </a:r>
            <a:r>
              <a:rPr lang="hu-HU" sz="2800" dirty="0"/>
              <a:t>(bal és jobb egyező)</a:t>
            </a:r>
          </a:p>
          <a:p>
            <a:pPr marL="352425" indent="0">
              <a:spcBef>
                <a:spcPts val="600"/>
              </a:spcBef>
              <a:buNone/>
              <a:tabLst>
                <a:tab pos="1081088" algn="l"/>
              </a:tabLst>
            </a:pPr>
            <a:r>
              <a:rPr lang="hu-HU" sz="2600" b="1" dirty="0">
                <a:solidFill>
                  <a:srgbClr val="0070C0"/>
                </a:solidFill>
                <a:latin typeface="Courier New" panose="02070309020205020404" pitchFamily="49" charset="0"/>
                <a:cs typeface="Courier New" panose="02070309020205020404" pitchFamily="49" charset="0"/>
              </a:rPr>
              <a:t>#</a:t>
            </a:r>
            <a:r>
              <a:rPr lang="hu-HU" sz="2600" b="1" dirty="0" err="1">
                <a:solidFill>
                  <a:srgbClr val="0070C0"/>
                </a:solidFill>
                <a:latin typeface="Courier New" panose="02070309020205020404" pitchFamily="49" charset="0"/>
                <a:cs typeface="Courier New" panose="02070309020205020404" pitchFamily="49" charset="0"/>
              </a:rPr>
              <a:t>harmas</a:t>
            </a:r>
            <a:r>
              <a:rPr lang="hu-HU" sz="2600" b="1" dirty="0">
                <a:solidFill>
                  <a:srgbClr val="0070C0"/>
                </a:solidFill>
                <a:latin typeface="Courier New" panose="02070309020205020404" pitchFamily="49" charset="0"/>
                <a:cs typeface="Courier New" panose="02070309020205020404" pitchFamily="49" charset="0"/>
              </a:rPr>
              <a:t> { </a:t>
            </a:r>
            <a:r>
              <a:rPr lang="hu-HU" sz="2600" b="1" dirty="0" err="1">
                <a:solidFill>
                  <a:srgbClr val="0070C0"/>
                </a:solidFill>
                <a:latin typeface="Courier New" panose="02070309020205020404" pitchFamily="49" charset="0"/>
                <a:cs typeface="Courier New" panose="02070309020205020404" pitchFamily="49" charset="0"/>
              </a:rPr>
              <a:t>border-style</a:t>
            </a:r>
            <a:r>
              <a:rPr lang="hu-HU" sz="2600" b="1" dirty="0">
                <a:solidFill>
                  <a:srgbClr val="0070C0"/>
                </a:solidFill>
                <a:latin typeface="Courier New" panose="02070309020205020404" pitchFamily="49" charset="0"/>
                <a:cs typeface="Courier New" panose="02070309020205020404" pitchFamily="49" charset="0"/>
              </a:rPr>
              <a:t>:</a:t>
            </a:r>
            <a:br>
              <a:rPr lang="hu-HU" sz="2600" b="1" dirty="0">
                <a:solidFill>
                  <a:srgbClr val="0070C0"/>
                </a:solidFill>
                <a:latin typeface="Courier New" panose="02070309020205020404" pitchFamily="49" charset="0"/>
                <a:cs typeface="Courier New" panose="02070309020205020404" pitchFamily="49" charset="0"/>
              </a:rPr>
            </a:br>
            <a:r>
              <a:rPr lang="hu-HU" sz="2600" b="1" dirty="0">
                <a:solidFill>
                  <a:srgbClr val="0070C0"/>
                </a:solidFill>
                <a:latin typeface="Courier New" panose="02070309020205020404" pitchFamily="49" charset="0"/>
                <a:cs typeface="Courier New" panose="02070309020205020404" pitchFamily="49" charset="0"/>
              </a:rPr>
              <a:t>	</a:t>
            </a:r>
            <a:r>
              <a:rPr lang="hu-HU" sz="2600" b="1" dirty="0" err="1">
                <a:solidFill>
                  <a:srgbClr val="0070C0"/>
                </a:solidFill>
                <a:latin typeface="Courier New" panose="02070309020205020404" pitchFamily="49" charset="0"/>
                <a:cs typeface="Courier New" panose="02070309020205020404" pitchFamily="49" charset="0"/>
              </a:rPr>
              <a:t>double</a:t>
            </a:r>
            <a:r>
              <a:rPr lang="hu-HU" sz="2600" b="1" dirty="0">
                <a:solidFill>
                  <a:srgbClr val="0070C0"/>
                </a:solidFill>
                <a:latin typeface="Courier New" panose="02070309020205020404" pitchFamily="49" charset="0"/>
                <a:cs typeface="Courier New" panose="02070309020205020404" pitchFamily="49" charset="0"/>
              </a:rPr>
              <a:t> </a:t>
            </a:r>
            <a:r>
              <a:rPr lang="hu-HU" sz="2600" b="1" dirty="0" err="1">
                <a:solidFill>
                  <a:srgbClr val="0070C0"/>
                </a:solidFill>
                <a:latin typeface="Courier New" panose="02070309020205020404" pitchFamily="49" charset="0"/>
                <a:cs typeface="Courier New" panose="02070309020205020404" pitchFamily="49" charset="0"/>
              </a:rPr>
              <a:t>solid</a:t>
            </a:r>
            <a:r>
              <a:rPr lang="hu-HU" sz="2600" b="1" dirty="0">
                <a:solidFill>
                  <a:srgbClr val="0070C0"/>
                </a:solidFill>
                <a:latin typeface="Courier New" panose="02070309020205020404" pitchFamily="49" charset="0"/>
                <a:cs typeface="Courier New" panose="02070309020205020404" pitchFamily="49" charset="0"/>
              </a:rPr>
              <a:t> </a:t>
            </a:r>
            <a:r>
              <a:rPr lang="hu-HU" sz="2600" b="1" dirty="0" err="1">
                <a:solidFill>
                  <a:srgbClr val="0070C0"/>
                </a:solidFill>
                <a:latin typeface="Courier New" panose="02070309020205020404" pitchFamily="49" charset="0"/>
                <a:cs typeface="Courier New" panose="02070309020205020404" pitchFamily="49" charset="0"/>
              </a:rPr>
              <a:t>dotted</a:t>
            </a:r>
            <a:r>
              <a:rPr lang="hu-HU" sz="2600" b="1" dirty="0">
                <a:solidFill>
                  <a:srgbClr val="0070C0"/>
                </a:solidFill>
                <a:latin typeface="Courier New" panose="02070309020205020404" pitchFamily="49" charset="0"/>
                <a:cs typeface="Courier New" panose="02070309020205020404" pitchFamily="49" charset="0"/>
              </a:rPr>
              <a:t>; }</a:t>
            </a:r>
          </a:p>
          <a:p>
            <a:pPr marL="0" indent="0" algn="ctr">
              <a:spcBef>
                <a:spcPts val="600"/>
              </a:spcBef>
              <a:buNone/>
            </a:pPr>
            <a:endParaRPr lang="hu-HU" sz="2600" b="1" dirty="0">
              <a:solidFill>
                <a:srgbClr val="0070C0"/>
              </a:solidFill>
              <a:latin typeface="Courier New" panose="02070309020205020404" pitchFamily="49" charset="0"/>
              <a:cs typeface="Courier New" panose="02070309020205020404" pitchFamily="49" charset="0"/>
            </a:endParaRPr>
          </a:p>
          <a:p>
            <a:pPr>
              <a:spcBef>
                <a:spcPts val="7200"/>
              </a:spcBef>
            </a:pPr>
            <a:r>
              <a:rPr lang="hu-HU" sz="2800" b="1" i="1" dirty="0"/>
              <a:t>négy értékkel </a:t>
            </a:r>
            <a:r>
              <a:rPr lang="hu-HU" sz="2800" dirty="0"/>
              <a:t>(mindegyik egyedi)</a:t>
            </a:r>
          </a:p>
          <a:p>
            <a:pPr marL="352425" indent="0">
              <a:spcBef>
                <a:spcPts val="600"/>
              </a:spcBef>
              <a:buNone/>
              <a:tabLst>
                <a:tab pos="1081088" algn="l"/>
              </a:tabLst>
            </a:pPr>
            <a:r>
              <a:rPr lang="hu-HU" sz="2600" b="1" dirty="0">
                <a:solidFill>
                  <a:srgbClr val="0070C0"/>
                </a:solidFill>
                <a:latin typeface="Courier New" panose="02070309020205020404" pitchFamily="49" charset="0"/>
                <a:cs typeface="Courier New" panose="02070309020205020404" pitchFamily="49" charset="0"/>
              </a:rPr>
              <a:t>#egyedi { </a:t>
            </a:r>
            <a:r>
              <a:rPr lang="hu-HU" sz="2600" b="1" dirty="0" err="1">
                <a:solidFill>
                  <a:srgbClr val="0070C0"/>
                </a:solidFill>
                <a:latin typeface="Courier New" panose="02070309020205020404" pitchFamily="49" charset="0"/>
                <a:cs typeface="Courier New" panose="02070309020205020404" pitchFamily="49" charset="0"/>
              </a:rPr>
              <a:t>border-style</a:t>
            </a:r>
            <a:r>
              <a:rPr lang="hu-HU" sz="2600" b="1" dirty="0">
                <a:solidFill>
                  <a:srgbClr val="0070C0"/>
                </a:solidFill>
                <a:latin typeface="Courier New" panose="02070309020205020404" pitchFamily="49" charset="0"/>
                <a:cs typeface="Courier New" panose="02070309020205020404" pitchFamily="49" charset="0"/>
              </a:rPr>
              <a:t>:</a:t>
            </a:r>
            <a:br>
              <a:rPr lang="hu-HU" sz="2600" b="1" dirty="0">
                <a:solidFill>
                  <a:srgbClr val="0070C0"/>
                </a:solidFill>
                <a:latin typeface="Courier New" panose="02070309020205020404" pitchFamily="49" charset="0"/>
                <a:cs typeface="Courier New" panose="02070309020205020404" pitchFamily="49" charset="0"/>
              </a:rPr>
            </a:br>
            <a:r>
              <a:rPr lang="hu-HU" sz="2600" b="1" dirty="0">
                <a:solidFill>
                  <a:srgbClr val="0070C0"/>
                </a:solidFill>
                <a:latin typeface="Courier New" panose="02070309020205020404" pitchFamily="49" charset="0"/>
                <a:cs typeface="Courier New" panose="02070309020205020404" pitchFamily="49" charset="0"/>
              </a:rPr>
              <a:t>	</a:t>
            </a:r>
            <a:r>
              <a:rPr lang="hu-HU" sz="2600" b="1" dirty="0" err="1">
                <a:solidFill>
                  <a:srgbClr val="0070C0"/>
                </a:solidFill>
                <a:latin typeface="Courier New" panose="02070309020205020404" pitchFamily="49" charset="0"/>
                <a:cs typeface="Courier New" panose="02070309020205020404" pitchFamily="49" charset="0"/>
              </a:rPr>
              <a:t>dashed</a:t>
            </a:r>
            <a:r>
              <a:rPr lang="hu-HU" sz="2600" b="1" dirty="0">
                <a:solidFill>
                  <a:srgbClr val="0070C0"/>
                </a:solidFill>
                <a:latin typeface="Courier New" panose="02070309020205020404" pitchFamily="49" charset="0"/>
                <a:cs typeface="Courier New" panose="02070309020205020404" pitchFamily="49" charset="0"/>
              </a:rPr>
              <a:t> </a:t>
            </a:r>
            <a:r>
              <a:rPr lang="hu-HU" sz="2600" b="1" dirty="0" err="1">
                <a:solidFill>
                  <a:srgbClr val="0070C0"/>
                </a:solidFill>
                <a:latin typeface="Courier New" panose="02070309020205020404" pitchFamily="49" charset="0"/>
                <a:cs typeface="Courier New" panose="02070309020205020404" pitchFamily="49" charset="0"/>
              </a:rPr>
              <a:t>solid</a:t>
            </a:r>
            <a:r>
              <a:rPr lang="hu-HU" sz="2600" b="1" dirty="0">
                <a:solidFill>
                  <a:srgbClr val="0070C0"/>
                </a:solidFill>
                <a:latin typeface="Courier New" panose="02070309020205020404" pitchFamily="49" charset="0"/>
                <a:cs typeface="Courier New" panose="02070309020205020404" pitchFamily="49" charset="0"/>
              </a:rPr>
              <a:t> </a:t>
            </a:r>
            <a:r>
              <a:rPr lang="hu-HU" sz="2600" b="1" dirty="0" err="1">
                <a:solidFill>
                  <a:srgbClr val="0070C0"/>
                </a:solidFill>
                <a:latin typeface="Courier New" panose="02070309020205020404" pitchFamily="49" charset="0"/>
                <a:cs typeface="Courier New" panose="02070309020205020404" pitchFamily="49" charset="0"/>
              </a:rPr>
              <a:t>dotted</a:t>
            </a:r>
            <a:r>
              <a:rPr lang="hu-HU" sz="2600" b="1" dirty="0">
                <a:solidFill>
                  <a:srgbClr val="0070C0"/>
                </a:solidFill>
                <a:latin typeface="Courier New" panose="02070309020205020404" pitchFamily="49" charset="0"/>
                <a:cs typeface="Courier New" panose="02070309020205020404" pitchFamily="49" charset="0"/>
              </a:rPr>
              <a:t> </a:t>
            </a:r>
            <a:r>
              <a:rPr lang="hu-HU" sz="2600" b="1" dirty="0" err="1">
                <a:solidFill>
                  <a:srgbClr val="0070C0"/>
                </a:solidFill>
                <a:latin typeface="Courier New" panose="02070309020205020404" pitchFamily="49" charset="0"/>
                <a:cs typeface="Courier New" panose="02070309020205020404" pitchFamily="49" charset="0"/>
              </a:rPr>
              <a:t>double</a:t>
            </a:r>
            <a:r>
              <a:rPr lang="hu-HU" sz="2600" b="1" dirty="0">
                <a:solidFill>
                  <a:srgbClr val="0070C0"/>
                </a:solidFill>
                <a:latin typeface="Courier New" panose="02070309020205020404" pitchFamily="49" charset="0"/>
                <a:cs typeface="Courier New" panose="02070309020205020404" pitchFamily="49" charset="0"/>
              </a:rPr>
              <a:t>; }</a:t>
            </a:r>
          </a:p>
          <a:p>
            <a:pPr marL="0" indent="0" algn="ctr">
              <a:spcBef>
                <a:spcPts val="600"/>
              </a:spcBef>
              <a:buNone/>
            </a:pPr>
            <a:endParaRPr lang="hu-HU" sz="2600" b="1" dirty="0">
              <a:solidFill>
                <a:srgbClr val="0070C0"/>
              </a:solidFill>
              <a:latin typeface="Courier New" panose="02070309020205020404" pitchFamily="49" charset="0"/>
              <a:cs typeface="Courier New" panose="02070309020205020404" pitchFamily="49" charset="0"/>
            </a:endParaRPr>
          </a:p>
          <a:p>
            <a:pPr marL="0" indent="0" algn="ctr">
              <a:spcBef>
                <a:spcPts val="600"/>
              </a:spcBef>
              <a:buNone/>
            </a:pPr>
            <a:endParaRPr lang="hu-HU" sz="2600" b="1" dirty="0">
              <a:solidFill>
                <a:srgbClr val="0070C0"/>
              </a:solidFill>
              <a:latin typeface="Courier New" panose="02070309020205020404" pitchFamily="49" charset="0"/>
              <a:cs typeface="Courier New" panose="02070309020205020404" pitchFamily="49" charset="0"/>
            </a:endParaRPr>
          </a:p>
          <a:p>
            <a:pPr marL="0" indent="0" algn="ctr">
              <a:spcBef>
                <a:spcPts val="600"/>
              </a:spcBef>
              <a:buNone/>
            </a:pPr>
            <a:endParaRPr lang="hu-HU" sz="2600" b="1" dirty="0">
              <a:solidFill>
                <a:srgbClr val="0070C0"/>
              </a:solidFill>
              <a:latin typeface="Courier New" panose="02070309020205020404" pitchFamily="49" charset="0"/>
              <a:cs typeface="Courier New" panose="02070309020205020404" pitchFamily="49" charset="0"/>
            </a:endParaRPr>
          </a:p>
        </p:txBody>
      </p:sp>
      <p:sp>
        <p:nvSpPr>
          <p:cNvPr id="4" name="Dia számának helye 3"/>
          <p:cNvSpPr>
            <a:spLocks noGrp="1"/>
          </p:cNvSpPr>
          <p:nvPr>
            <p:ph type="sldNum" sz="quarter" idx="12"/>
          </p:nvPr>
        </p:nvSpPr>
        <p:spPr/>
        <p:txBody>
          <a:bodyPr/>
          <a:lstStyle/>
          <a:p>
            <a:fld id="{4DC61DD4-7DED-4AA4-9E5A-5F7D420479A6}" type="slidenum">
              <a:rPr lang="hu-HU" smtClean="0"/>
              <a:pPr/>
              <a:t>29</a:t>
            </a:fld>
            <a:endParaRPr lang="hu-HU" dirty="0"/>
          </a:p>
        </p:txBody>
      </p:sp>
      <p:pic>
        <p:nvPicPr>
          <p:cNvPr id="8" name="Kép 7"/>
          <p:cNvPicPr>
            <a:picLocks noChangeAspect="1"/>
          </p:cNvPicPr>
          <p:nvPr/>
        </p:nvPicPr>
        <p:blipFill rotWithShape="1">
          <a:blip r:embed="rId2"/>
          <a:srcRect l="30498" t="35427" r="43569" b="57007"/>
          <a:stretch/>
        </p:blipFill>
        <p:spPr bwMode="auto">
          <a:xfrm>
            <a:off x="2138445" y="2780928"/>
            <a:ext cx="6300000" cy="1031250"/>
          </a:xfrm>
          <a:prstGeom prst="rect">
            <a:avLst/>
          </a:prstGeom>
          <a:ln>
            <a:noFill/>
          </a:ln>
          <a:extLst>
            <a:ext uri="{53640926-AAD7-44D8-BBD7-CCE9431645EC}">
              <a14:shadowObscured xmlns:a14="http://schemas.microsoft.com/office/drawing/2010/main"/>
            </a:ext>
          </a:extLst>
        </p:spPr>
      </p:pic>
      <p:pic>
        <p:nvPicPr>
          <p:cNvPr id="9" name="Kép 8"/>
          <p:cNvPicPr>
            <a:picLocks noChangeAspect="1"/>
          </p:cNvPicPr>
          <p:nvPr/>
        </p:nvPicPr>
        <p:blipFill rotWithShape="1">
          <a:blip r:embed="rId3"/>
          <a:srcRect l="30602" t="35242" r="43361" b="57008"/>
          <a:stretch/>
        </p:blipFill>
        <p:spPr bwMode="auto">
          <a:xfrm>
            <a:off x="2138445" y="5508000"/>
            <a:ext cx="6300000" cy="10535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33313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a:t>A dobozok típusai</a:t>
            </a:r>
            <a:endParaRPr lang="hu-HU" sz="4400" dirty="0"/>
          </a:p>
        </p:txBody>
      </p:sp>
      <p:sp>
        <p:nvSpPr>
          <p:cNvPr id="4" name="Tartalom helye 3"/>
          <p:cNvSpPr>
            <a:spLocks noGrp="1"/>
          </p:cNvSpPr>
          <p:nvPr>
            <p:ph idx="1"/>
          </p:nvPr>
        </p:nvSpPr>
        <p:spPr>
          <a:xfrm>
            <a:off x="1331640" y="1484784"/>
            <a:ext cx="7632848" cy="5373216"/>
          </a:xfrm>
        </p:spPr>
        <p:txBody>
          <a:bodyPr>
            <a:normAutofit/>
          </a:bodyPr>
          <a:lstStyle/>
          <a:p>
            <a:pPr marL="88900" indent="0">
              <a:spcBef>
                <a:spcPts val="1800"/>
              </a:spcBef>
              <a:buNone/>
            </a:pPr>
            <a:r>
              <a:rPr lang="hu-HU" sz="3200"/>
              <a:t>A dobozok lehetnek</a:t>
            </a:r>
          </a:p>
          <a:p>
            <a:pPr marL="352425" indent="-263525">
              <a:spcBef>
                <a:spcPts val="1800"/>
              </a:spcBef>
            </a:pPr>
            <a:r>
              <a:rPr lang="hu-HU" b="1"/>
              <a:t>blokkszintűek</a:t>
            </a:r>
            <a:r>
              <a:rPr lang="hu-HU"/>
              <a:t> (block-level box)</a:t>
            </a:r>
            <a:br>
              <a:rPr lang="hu-HU"/>
            </a:br>
            <a:r>
              <a:rPr lang="hu-HU" sz="2600"/>
              <a:t>	</a:t>
            </a:r>
            <a:r>
              <a:rPr lang="hu-HU" sz="2400" i="1"/>
              <a:t>pl. bekezdés, lista, táblázat, div szakaszok</a:t>
            </a:r>
          </a:p>
          <a:p>
            <a:pPr marL="352425" indent="-263525">
              <a:spcBef>
                <a:spcPts val="1800"/>
              </a:spcBef>
            </a:pPr>
            <a:r>
              <a:rPr lang="hu-HU" b="1"/>
              <a:t>sorszintűek</a:t>
            </a:r>
            <a:r>
              <a:rPr lang="hu-HU"/>
              <a:t> (line box)</a:t>
            </a:r>
            <a:br>
              <a:rPr lang="hu-HU"/>
            </a:br>
            <a:r>
              <a:rPr lang="hu-HU" sz="2400" i="1"/>
              <a:t>	pl. egy szöveg egy sora</a:t>
            </a:r>
          </a:p>
          <a:p>
            <a:pPr marL="352425" indent="-263525">
              <a:spcBef>
                <a:spcPts val="1800"/>
              </a:spcBef>
            </a:pPr>
            <a:r>
              <a:rPr lang="hu-HU" b="1"/>
              <a:t>soron belüliek </a:t>
            </a:r>
            <a:r>
              <a:rPr lang="hu-HU"/>
              <a:t>(inline-level box)</a:t>
            </a:r>
            <a:br>
              <a:rPr lang="hu-HU"/>
            </a:br>
            <a:r>
              <a:rPr lang="hu-HU" sz="2600"/>
              <a:t>	</a:t>
            </a:r>
            <a:r>
              <a:rPr lang="hu-HU" sz="2400" i="1"/>
              <a:t>pl. egy soron belüli képek, szavak, karakterek</a:t>
            </a:r>
          </a:p>
        </p:txBody>
      </p:sp>
      <p:sp>
        <p:nvSpPr>
          <p:cNvPr id="3" name="Dia számának helye 2"/>
          <p:cNvSpPr>
            <a:spLocks noGrp="1"/>
          </p:cNvSpPr>
          <p:nvPr>
            <p:ph type="sldNum" sz="quarter" idx="12"/>
          </p:nvPr>
        </p:nvSpPr>
        <p:spPr/>
        <p:txBody>
          <a:bodyPr/>
          <a:lstStyle/>
          <a:p>
            <a:fld id="{4DC61DD4-7DED-4AA4-9E5A-5F7D420479A6}" type="slidenum">
              <a:rPr lang="hu-HU" smtClean="0"/>
              <a:pPr/>
              <a:t>3</a:t>
            </a:fld>
            <a:endParaRPr lang="hu-HU" dirty="0"/>
          </a:p>
        </p:txBody>
      </p:sp>
      <p:sp>
        <p:nvSpPr>
          <p:cNvPr id="5" name="AutoShape 2" descr="Serif ABC Arial- Times- Times serif kihangsulyozv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8" name="AutoShape 2" descr="In der Typographie spielen Bitmap Fonts technisch gesehen keine Rolle mehr. Heute werden ausschließlich nur noch Vektor Fonts (Outline Fonts) verwendet. Denn im Gegensatz zu Pixel Fonts können Vektor Fonts unabhängig von der Auflösung des Peripheriegerätes definiert und somit ohne Qualitätsverluste beliebig skaliert werden. Den Standard in der Vektor Font-Technologie verkörpern gegenwärtig OpenType Fonts (OTF). Infografik: www.typolexikon.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Tree>
    <p:extLst>
      <p:ext uri="{BB962C8B-B14F-4D97-AF65-F5344CB8AC3E}">
        <p14:creationId xmlns:p14="http://schemas.microsoft.com/office/powerpoint/2010/main" val="3069109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Körvonalak</a:t>
            </a:r>
          </a:p>
        </p:txBody>
      </p:sp>
      <p:sp>
        <p:nvSpPr>
          <p:cNvPr id="3" name="Tartalom helye 2"/>
          <p:cNvSpPr>
            <a:spLocks noGrp="1"/>
          </p:cNvSpPr>
          <p:nvPr>
            <p:ph idx="1"/>
          </p:nvPr>
        </p:nvSpPr>
        <p:spPr>
          <a:xfrm>
            <a:off x="1331640" y="1428736"/>
            <a:ext cx="7812360" cy="5429264"/>
          </a:xfrm>
        </p:spPr>
        <p:txBody>
          <a:bodyPr>
            <a:noAutofit/>
          </a:bodyPr>
          <a:lstStyle/>
          <a:p>
            <a:pPr marL="0" indent="0">
              <a:spcBef>
                <a:spcPts val="0"/>
              </a:spcBef>
              <a:buNone/>
            </a:pPr>
            <a:r>
              <a:rPr lang="hu-HU"/>
              <a:t>A </a:t>
            </a:r>
            <a:r>
              <a:rPr lang="hu-HU" b="1"/>
              <a:t>körvonalak</a:t>
            </a:r>
            <a:r>
              <a:rPr lang="hu-HU"/>
              <a:t> a szegélyekhez hasonlóan működnek, de az elem méretét nem befo-lyásolják, mert mindig körülötte (rajta) jelennek meg, így helyet nem foglalnak.</a:t>
            </a:r>
          </a:p>
          <a:p>
            <a:pPr marL="0" indent="0">
              <a:spcBef>
                <a:spcPts val="1200"/>
              </a:spcBef>
              <a:buNone/>
            </a:pPr>
            <a:r>
              <a:rPr lang="hu-HU" sz="2600" i="1"/>
              <a:t>A körvonalakat nem lehet a négy oldalon külön-külön megadni és nem csak négyzetes alakú lehet.</a:t>
            </a:r>
          </a:p>
          <a:p>
            <a:pPr>
              <a:spcBef>
                <a:spcPts val="1200"/>
              </a:spcBef>
            </a:pPr>
            <a:r>
              <a:rPr lang="hu-HU" sz="2800" b="1">
                <a:solidFill>
                  <a:srgbClr val="FF0000"/>
                </a:solidFill>
              </a:rPr>
              <a:t>outline-width </a:t>
            </a:r>
            <a:r>
              <a:rPr lang="hu-HU" sz="2800"/>
              <a:t>= a körvonal szélessége</a:t>
            </a:r>
          </a:p>
          <a:p>
            <a:pPr>
              <a:spcBef>
                <a:spcPts val="600"/>
              </a:spcBef>
            </a:pPr>
            <a:r>
              <a:rPr lang="hu-HU" sz="2800" b="1">
                <a:solidFill>
                  <a:srgbClr val="FF0000"/>
                </a:solidFill>
              </a:rPr>
              <a:t>outline-style</a:t>
            </a:r>
            <a:r>
              <a:rPr lang="hu-HU" sz="2800"/>
              <a:t> = a körvonal stílusa</a:t>
            </a:r>
          </a:p>
          <a:p>
            <a:pPr>
              <a:spcBef>
                <a:spcPts val="600"/>
              </a:spcBef>
            </a:pPr>
            <a:r>
              <a:rPr lang="hu-HU" sz="2800" b="1">
                <a:solidFill>
                  <a:srgbClr val="FF0000"/>
                </a:solidFill>
              </a:rPr>
              <a:t>outline-color</a:t>
            </a:r>
            <a:r>
              <a:rPr lang="hu-HU" sz="2800"/>
              <a:t> = a körvonal színe</a:t>
            </a:r>
          </a:p>
          <a:p>
            <a:pPr marL="0" indent="0">
              <a:spcBef>
                <a:spcPts val="600"/>
              </a:spcBef>
              <a:buNone/>
            </a:pPr>
            <a:r>
              <a:rPr lang="hu-HU" sz="2800"/>
              <a:t>Összevont beállítás: </a:t>
            </a:r>
            <a:r>
              <a:rPr lang="hu-HU" sz="2800" b="1">
                <a:solidFill>
                  <a:srgbClr val="FF0000"/>
                </a:solidFill>
              </a:rPr>
              <a:t>outline</a:t>
            </a:r>
            <a:br>
              <a:rPr lang="hu-HU" sz="2800"/>
            </a:br>
            <a:r>
              <a:rPr lang="hu-HU" sz="2400" i="1"/>
              <a:t>(tetszőleges sorrendben és opcionális elemekkel)</a:t>
            </a:r>
          </a:p>
          <a:p>
            <a:pPr marL="0" indent="0">
              <a:spcBef>
                <a:spcPts val="1800"/>
              </a:spcBef>
              <a:buNone/>
            </a:pPr>
            <a:endParaRPr lang="hu-HU" i="1"/>
          </a:p>
        </p:txBody>
      </p:sp>
      <p:sp>
        <p:nvSpPr>
          <p:cNvPr id="4" name="Dia számának helye 3"/>
          <p:cNvSpPr>
            <a:spLocks noGrp="1"/>
          </p:cNvSpPr>
          <p:nvPr>
            <p:ph type="sldNum" sz="quarter" idx="12"/>
          </p:nvPr>
        </p:nvSpPr>
        <p:spPr/>
        <p:txBody>
          <a:bodyPr/>
          <a:lstStyle/>
          <a:p>
            <a:fld id="{4DC61DD4-7DED-4AA4-9E5A-5F7D420479A6}" type="slidenum">
              <a:rPr lang="hu-HU" smtClean="0"/>
              <a:pPr/>
              <a:t>30</a:t>
            </a:fld>
            <a:endParaRPr lang="hu-HU" dirty="0"/>
          </a:p>
        </p:txBody>
      </p:sp>
    </p:spTree>
    <p:extLst>
      <p:ext uri="{BB962C8B-B14F-4D97-AF65-F5344CB8AC3E}">
        <p14:creationId xmlns:p14="http://schemas.microsoft.com/office/powerpoint/2010/main" val="916021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4.2. A szegély színe</a:t>
            </a:r>
          </a:p>
        </p:txBody>
      </p:sp>
      <p:sp>
        <p:nvSpPr>
          <p:cNvPr id="3" name="Tartalom helye 2"/>
          <p:cNvSpPr>
            <a:spLocks noGrp="1"/>
          </p:cNvSpPr>
          <p:nvPr>
            <p:ph idx="1"/>
          </p:nvPr>
        </p:nvSpPr>
        <p:spPr>
          <a:xfrm>
            <a:off x="1331640" y="1412776"/>
            <a:ext cx="7812360" cy="5445224"/>
          </a:xfrm>
        </p:spPr>
        <p:txBody>
          <a:bodyPr>
            <a:normAutofit/>
          </a:bodyPr>
          <a:lstStyle/>
          <a:p>
            <a:pPr marL="0" indent="0" algn="ctr">
              <a:spcBef>
                <a:spcPts val="0"/>
              </a:spcBef>
              <a:spcAft>
                <a:spcPts val="1200"/>
              </a:spcAft>
              <a:buNone/>
            </a:pPr>
            <a:r>
              <a:rPr lang="hu-HU" sz="2800" b="1">
                <a:solidFill>
                  <a:srgbClr val="FF0000"/>
                </a:solidFill>
                <a:latin typeface="Courier New" panose="02070309020205020404" pitchFamily="49" charset="0"/>
                <a:cs typeface="Courier New" panose="02070309020205020404" pitchFamily="49" charset="0"/>
              </a:rPr>
              <a:t>kijelölő { border-color: …; }</a:t>
            </a:r>
            <a:endParaRPr lang="hu-HU" sz="2600" b="1">
              <a:solidFill>
                <a:srgbClr val="0070C0"/>
              </a:solidFill>
              <a:latin typeface="Courier New" panose="02070309020205020404" pitchFamily="49" charset="0"/>
              <a:cs typeface="Courier New" panose="02070309020205020404" pitchFamily="49" charset="0"/>
            </a:endParaRPr>
          </a:p>
          <a:p>
            <a:pPr marL="0" indent="0">
              <a:spcBef>
                <a:spcPts val="0"/>
              </a:spcBef>
              <a:spcAft>
                <a:spcPts val="1200"/>
              </a:spcAft>
              <a:buNone/>
            </a:pPr>
            <a:r>
              <a:rPr lang="hu-HU" sz="2800"/>
              <a:t>A szegély színei a színekre vonatkozó </a:t>
            </a:r>
            <a:r>
              <a:rPr lang="hu-HU" sz="2800" b="1"/>
              <a:t>külön-féle értékmegadási lehetőségekkel definiál-hatók </a:t>
            </a:r>
            <a:r>
              <a:rPr lang="hu-HU" sz="2800"/>
              <a:t>(hexa, %, decimális, színnév, RGB, hsl).</a:t>
            </a:r>
          </a:p>
          <a:p>
            <a:pPr marL="0" indent="0">
              <a:spcBef>
                <a:spcPts val="0"/>
              </a:spcBef>
              <a:spcAft>
                <a:spcPts val="1200"/>
              </a:spcAft>
              <a:buNone/>
            </a:pPr>
            <a:r>
              <a:rPr lang="hu-HU" sz="2800" i="1"/>
              <a:t>A szegélystílushoz hasonlóan a négy oldalra külön-külön is beállíthatók, de összevontan is  megadhatók a színek.</a:t>
            </a:r>
          </a:p>
          <a:p>
            <a:pPr marL="0" indent="0">
              <a:spcBef>
                <a:spcPts val="0"/>
              </a:spcBef>
              <a:spcAft>
                <a:spcPts val="1200"/>
              </a:spcAft>
              <a:buNone/>
              <a:tabLst>
                <a:tab pos="352425" algn="l"/>
                <a:tab pos="534988" algn="l"/>
              </a:tabLst>
            </a:pPr>
            <a:r>
              <a:rPr lang="hu-HU" sz="2400" b="1">
                <a:solidFill>
                  <a:srgbClr val="0070C0"/>
                </a:solidFill>
                <a:latin typeface="Courier New" panose="02070309020205020404" pitchFamily="49" charset="0"/>
                <a:cs typeface="Courier New" panose="02070309020205020404" pitchFamily="49" charset="0"/>
              </a:rPr>
              <a:t>#szines {</a:t>
            </a:r>
            <a:br>
              <a:rPr lang="hu-HU" sz="2400" b="1">
                <a:solidFill>
                  <a:srgbClr val="0070C0"/>
                </a:solidFill>
                <a:latin typeface="Courier New" panose="02070309020205020404" pitchFamily="49" charset="0"/>
                <a:cs typeface="Courier New" panose="02070309020205020404" pitchFamily="49" charset="0"/>
              </a:rPr>
            </a:br>
            <a:r>
              <a:rPr lang="hu-HU" sz="2400" b="1">
                <a:solidFill>
                  <a:srgbClr val="0070C0"/>
                </a:solidFill>
                <a:latin typeface="Courier New" panose="02070309020205020404" pitchFamily="49" charset="0"/>
                <a:cs typeface="Courier New" panose="02070309020205020404" pitchFamily="49" charset="0"/>
              </a:rPr>
              <a:t>	border-color: red green blue yellow; }</a:t>
            </a:r>
          </a:p>
          <a:p>
            <a:pPr marL="0" indent="0">
              <a:spcBef>
                <a:spcPts val="0"/>
              </a:spcBef>
              <a:spcAft>
                <a:spcPts val="1200"/>
              </a:spcAft>
              <a:buNone/>
            </a:pPr>
            <a:endParaRPr lang="hu-HU" sz="2800"/>
          </a:p>
        </p:txBody>
      </p:sp>
      <p:sp>
        <p:nvSpPr>
          <p:cNvPr id="4" name="Dia számának helye 3"/>
          <p:cNvSpPr>
            <a:spLocks noGrp="1"/>
          </p:cNvSpPr>
          <p:nvPr>
            <p:ph type="sldNum" sz="quarter" idx="12"/>
          </p:nvPr>
        </p:nvSpPr>
        <p:spPr/>
        <p:txBody>
          <a:bodyPr/>
          <a:lstStyle/>
          <a:p>
            <a:fld id="{4DC61DD4-7DED-4AA4-9E5A-5F7D420479A6}" type="slidenum">
              <a:rPr lang="hu-HU" smtClean="0"/>
              <a:pPr/>
              <a:t>31</a:t>
            </a:fld>
            <a:endParaRPr lang="hu-HU" dirty="0"/>
          </a:p>
        </p:txBody>
      </p:sp>
      <p:pic>
        <p:nvPicPr>
          <p:cNvPr id="6" name="Kép 5"/>
          <p:cNvPicPr>
            <a:picLocks noChangeAspect="1"/>
          </p:cNvPicPr>
          <p:nvPr/>
        </p:nvPicPr>
        <p:blipFill rotWithShape="1">
          <a:blip r:embed="rId2"/>
          <a:srcRect l="30602" t="57016" r="43464" b="34127"/>
          <a:stretch/>
        </p:blipFill>
        <p:spPr bwMode="auto">
          <a:xfrm>
            <a:off x="2843808" y="5768740"/>
            <a:ext cx="5063744" cy="9709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48215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4.3. A szegély vastagsága</a:t>
            </a:r>
          </a:p>
        </p:txBody>
      </p:sp>
      <p:sp>
        <p:nvSpPr>
          <p:cNvPr id="3" name="Tartalom helye 2"/>
          <p:cNvSpPr>
            <a:spLocks noGrp="1"/>
          </p:cNvSpPr>
          <p:nvPr>
            <p:ph idx="1"/>
          </p:nvPr>
        </p:nvSpPr>
        <p:spPr>
          <a:xfrm>
            <a:off x="1331640" y="1412776"/>
            <a:ext cx="7812360" cy="5445224"/>
          </a:xfrm>
        </p:spPr>
        <p:txBody>
          <a:bodyPr>
            <a:normAutofit/>
          </a:bodyPr>
          <a:lstStyle/>
          <a:p>
            <a:pPr marL="0" indent="0" algn="ctr">
              <a:spcBef>
                <a:spcPts val="0"/>
              </a:spcBef>
              <a:spcAft>
                <a:spcPts val="1200"/>
              </a:spcAft>
              <a:buNone/>
            </a:pPr>
            <a:r>
              <a:rPr lang="hu-HU" sz="2800" b="1">
                <a:solidFill>
                  <a:srgbClr val="FF0000"/>
                </a:solidFill>
                <a:latin typeface="Courier New" panose="02070309020205020404" pitchFamily="49" charset="0"/>
                <a:cs typeface="Courier New" panose="02070309020205020404" pitchFamily="49" charset="0"/>
              </a:rPr>
              <a:t>kijelölő { border-width: …; }</a:t>
            </a:r>
            <a:endParaRPr lang="hu-HU" sz="2600" b="1">
              <a:solidFill>
                <a:srgbClr val="0070C0"/>
              </a:solidFill>
              <a:latin typeface="Courier New" panose="02070309020205020404" pitchFamily="49" charset="0"/>
              <a:cs typeface="Courier New" panose="02070309020205020404" pitchFamily="49" charset="0"/>
            </a:endParaRPr>
          </a:p>
          <a:p>
            <a:pPr marL="0" indent="0">
              <a:spcBef>
                <a:spcPts val="0"/>
              </a:spcBef>
              <a:spcAft>
                <a:spcPts val="1200"/>
              </a:spcAft>
              <a:buNone/>
            </a:pPr>
            <a:r>
              <a:rPr lang="hu-HU" sz="2800" i="1"/>
              <a:t>A szegélyvastagság a négy oldalra külön-külön is beállítható, de összevontan is  megadható.</a:t>
            </a:r>
          </a:p>
          <a:p>
            <a:pPr marL="0" indent="0">
              <a:spcBef>
                <a:spcPts val="0"/>
              </a:spcBef>
              <a:spcAft>
                <a:spcPts val="1200"/>
              </a:spcAft>
              <a:buNone/>
            </a:pPr>
            <a:r>
              <a:rPr lang="hu-HU"/>
              <a:t>A szélesség meghatározott</a:t>
            </a:r>
            <a:r>
              <a:rPr lang="hu-HU" b="1"/>
              <a:t> méretben </a:t>
            </a:r>
            <a:r>
              <a:rPr lang="hu-HU"/>
              <a:t>állítható be: px, pt, cm, em vagy a három előre meghatározott </a:t>
            </a:r>
            <a:r>
              <a:rPr lang="hu-HU" b="1"/>
              <a:t>érték</a:t>
            </a:r>
            <a:r>
              <a:rPr lang="hu-HU"/>
              <a:t> egyikével: </a:t>
            </a:r>
            <a:r>
              <a:rPr lang="hu-HU" b="1" i="1"/>
              <a:t>thin</a:t>
            </a:r>
            <a:r>
              <a:rPr lang="hu-HU"/>
              <a:t> (vékony), </a:t>
            </a:r>
            <a:r>
              <a:rPr lang="hu-HU" b="1" i="1"/>
              <a:t>medium</a:t>
            </a:r>
            <a:r>
              <a:rPr lang="hu-HU"/>
              <a:t> (közepes) vagy </a:t>
            </a:r>
            <a:r>
              <a:rPr lang="hu-HU" b="1" i="1"/>
              <a:t>thick</a:t>
            </a:r>
            <a:r>
              <a:rPr lang="hu-HU"/>
              <a:t> (vastag).</a:t>
            </a:r>
          </a:p>
          <a:p>
            <a:pPr marL="0" indent="0">
              <a:spcBef>
                <a:spcPts val="0"/>
              </a:spcBef>
              <a:spcAft>
                <a:spcPts val="1200"/>
              </a:spcAft>
              <a:buNone/>
              <a:tabLst>
                <a:tab pos="352425" algn="l"/>
                <a:tab pos="534988" algn="l"/>
                <a:tab pos="3043238" algn="l"/>
              </a:tabLst>
            </a:pPr>
            <a:r>
              <a:rPr lang="hu-HU" sz="2400" b="1">
                <a:solidFill>
                  <a:srgbClr val="0070C0"/>
                </a:solidFill>
                <a:latin typeface="Courier New" panose="02070309020205020404" pitchFamily="49" charset="0"/>
                <a:cs typeface="Courier New" panose="02070309020205020404" pitchFamily="49" charset="0"/>
              </a:rPr>
              <a:t>#vastagszegely {	border-width: 5px;</a:t>
            </a:r>
            <a:br>
              <a:rPr lang="hu-HU" sz="2400" b="1">
                <a:solidFill>
                  <a:srgbClr val="0070C0"/>
                </a:solidFill>
                <a:latin typeface="Courier New" panose="02070309020205020404" pitchFamily="49" charset="0"/>
                <a:cs typeface="Courier New" panose="02070309020205020404" pitchFamily="49" charset="0"/>
              </a:rPr>
            </a:br>
            <a:r>
              <a:rPr lang="hu-HU" sz="2400" b="1">
                <a:solidFill>
                  <a:srgbClr val="0070C0"/>
                </a:solidFill>
                <a:latin typeface="Courier New" panose="02070309020205020404" pitchFamily="49" charset="0"/>
                <a:cs typeface="Courier New" panose="02070309020205020404" pitchFamily="49" charset="0"/>
              </a:rPr>
              <a:t>	 		border-style: solid;</a:t>
            </a:r>
            <a:br>
              <a:rPr lang="hu-HU" sz="2400" b="1">
                <a:solidFill>
                  <a:srgbClr val="0070C0"/>
                </a:solidFill>
                <a:latin typeface="Courier New" panose="02070309020205020404" pitchFamily="49" charset="0"/>
                <a:cs typeface="Courier New" panose="02070309020205020404" pitchFamily="49" charset="0"/>
              </a:rPr>
            </a:br>
            <a:r>
              <a:rPr lang="hu-HU" sz="2400" b="1">
                <a:solidFill>
                  <a:srgbClr val="0070C0"/>
                </a:solidFill>
                <a:latin typeface="Courier New" panose="02070309020205020404" pitchFamily="49" charset="0"/>
                <a:cs typeface="Courier New" panose="02070309020205020404" pitchFamily="49" charset="0"/>
              </a:rPr>
              <a:t>			border-color: red; }</a:t>
            </a:r>
          </a:p>
          <a:p>
            <a:pPr marL="0" indent="0">
              <a:spcBef>
                <a:spcPts val="0"/>
              </a:spcBef>
              <a:spcAft>
                <a:spcPts val="1200"/>
              </a:spcAft>
              <a:buNone/>
            </a:pPr>
            <a:endParaRPr lang="hu-HU" sz="2800"/>
          </a:p>
        </p:txBody>
      </p:sp>
      <p:sp>
        <p:nvSpPr>
          <p:cNvPr id="4" name="Dia számának helye 3"/>
          <p:cNvSpPr>
            <a:spLocks noGrp="1"/>
          </p:cNvSpPr>
          <p:nvPr>
            <p:ph type="sldNum" sz="quarter" idx="12"/>
          </p:nvPr>
        </p:nvSpPr>
        <p:spPr/>
        <p:txBody>
          <a:bodyPr/>
          <a:lstStyle/>
          <a:p>
            <a:fld id="{4DC61DD4-7DED-4AA4-9E5A-5F7D420479A6}" type="slidenum">
              <a:rPr lang="hu-HU" smtClean="0"/>
              <a:pPr/>
              <a:t>32</a:t>
            </a:fld>
            <a:endParaRPr lang="hu-HU" dirty="0"/>
          </a:p>
        </p:txBody>
      </p:sp>
    </p:spTree>
    <p:extLst>
      <p:ext uri="{BB962C8B-B14F-4D97-AF65-F5344CB8AC3E}">
        <p14:creationId xmlns:p14="http://schemas.microsoft.com/office/powerpoint/2010/main" val="2211868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fontScale="90000"/>
          </a:bodyPr>
          <a:lstStyle/>
          <a:p>
            <a:pPr algn="ctr"/>
            <a:r>
              <a:rPr lang="hu-HU" dirty="0"/>
              <a:t>4.3. A szegély vastagsága (folyt)</a:t>
            </a:r>
          </a:p>
        </p:txBody>
      </p:sp>
      <p:sp>
        <p:nvSpPr>
          <p:cNvPr id="4" name="Dia számának helye 3"/>
          <p:cNvSpPr>
            <a:spLocks noGrp="1"/>
          </p:cNvSpPr>
          <p:nvPr>
            <p:ph type="sldNum" sz="quarter" idx="12"/>
          </p:nvPr>
        </p:nvSpPr>
        <p:spPr/>
        <p:txBody>
          <a:bodyPr/>
          <a:lstStyle/>
          <a:p>
            <a:fld id="{4DC61DD4-7DED-4AA4-9E5A-5F7D420479A6}" type="slidenum">
              <a:rPr lang="hu-HU" smtClean="0"/>
              <a:pPr/>
              <a:t>33</a:t>
            </a:fld>
            <a:endParaRPr lang="hu-HU" dirty="0"/>
          </a:p>
        </p:txBody>
      </p:sp>
      <p:pic>
        <p:nvPicPr>
          <p:cNvPr id="5" name="Kép 4">
            <a:extLst>
              <a:ext uri="{FF2B5EF4-FFF2-40B4-BE49-F238E27FC236}">
                <a16:creationId xmlns:a16="http://schemas.microsoft.com/office/drawing/2014/main" id="{3D30DD65-947F-4BB0-BECF-0875ACCF809D}"/>
              </a:ext>
            </a:extLst>
          </p:cNvPr>
          <p:cNvPicPr>
            <a:picLocks noChangeAspect="1"/>
          </p:cNvPicPr>
          <p:nvPr/>
        </p:nvPicPr>
        <p:blipFill rotWithShape="1">
          <a:blip r:embed="rId2"/>
          <a:srcRect l="61806" t="58451" r="30622" b="17303"/>
          <a:stretch/>
        </p:blipFill>
        <p:spPr bwMode="auto">
          <a:xfrm>
            <a:off x="2627784" y="1485087"/>
            <a:ext cx="4968551" cy="52289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44428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4.4. Lekerekített szegély</a:t>
            </a:r>
          </a:p>
        </p:txBody>
      </p:sp>
      <p:sp>
        <p:nvSpPr>
          <p:cNvPr id="3" name="Tartalom helye 2"/>
          <p:cNvSpPr>
            <a:spLocks noGrp="1"/>
          </p:cNvSpPr>
          <p:nvPr>
            <p:ph idx="1"/>
          </p:nvPr>
        </p:nvSpPr>
        <p:spPr>
          <a:xfrm>
            <a:off x="1331640" y="1412776"/>
            <a:ext cx="7812360" cy="5445224"/>
          </a:xfrm>
        </p:spPr>
        <p:txBody>
          <a:bodyPr>
            <a:normAutofit lnSpcReduction="10000"/>
          </a:bodyPr>
          <a:lstStyle/>
          <a:p>
            <a:pPr marL="0" indent="0" algn="ctr">
              <a:spcBef>
                <a:spcPts val="0"/>
              </a:spcBef>
              <a:spcAft>
                <a:spcPts val="600"/>
              </a:spcAft>
              <a:buNone/>
            </a:pPr>
            <a:r>
              <a:rPr lang="hu-HU" b="1">
                <a:solidFill>
                  <a:srgbClr val="FF0000"/>
                </a:solidFill>
                <a:latin typeface="Courier New" panose="02070309020205020404" pitchFamily="49" charset="0"/>
                <a:cs typeface="Courier New" panose="02070309020205020404" pitchFamily="49" charset="0"/>
              </a:rPr>
              <a:t>kijelölő { border-radius: …; }</a:t>
            </a:r>
            <a:endParaRPr lang="hu-HU" b="1">
              <a:solidFill>
                <a:srgbClr val="0070C0"/>
              </a:solidFill>
              <a:latin typeface="Courier New" panose="02070309020205020404" pitchFamily="49" charset="0"/>
              <a:cs typeface="Courier New" panose="02070309020205020404" pitchFamily="49" charset="0"/>
            </a:endParaRPr>
          </a:p>
          <a:p>
            <a:pPr marL="0" indent="0">
              <a:spcBef>
                <a:spcPts val="0"/>
              </a:spcBef>
              <a:spcAft>
                <a:spcPts val="1200"/>
              </a:spcAft>
              <a:buNone/>
            </a:pPr>
            <a:r>
              <a:rPr lang="hu-HU" sz="2800"/>
              <a:t>A szegélyek lekerekítéséhez negyed-ellipszise-ket használunk, amellyel az </a:t>
            </a:r>
            <a:r>
              <a:rPr lang="hu-HU" sz="2800" b="1"/>
              <a:t>egyes sarkoknál két-két sugárértékkel adjuk meg a sarok</a:t>
            </a:r>
            <a:br>
              <a:rPr lang="hu-HU" sz="2800" b="1"/>
            </a:br>
            <a:r>
              <a:rPr lang="hu-HU" sz="2800" b="1"/>
              <a:t>alakját</a:t>
            </a:r>
            <a:r>
              <a:rPr lang="hu-HU" sz="2800"/>
              <a:t>.</a:t>
            </a:r>
          </a:p>
          <a:p>
            <a:pPr marL="0" indent="0">
              <a:spcBef>
                <a:spcPts val="0"/>
              </a:spcBef>
              <a:spcAft>
                <a:spcPts val="1200"/>
              </a:spcAft>
              <a:buNone/>
            </a:pPr>
            <a:r>
              <a:rPr lang="hu-HU" sz="2400" i="1"/>
              <a:t>Az egyes sarkoknak nem kell</a:t>
            </a:r>
            <a:br>
              <a:rPr lang="hu-HU" sz="2400" i="1"/>
            </a:br>
            <a:r>
              <a:rPr lang="hu-HU" sz="2400" i="1"/>
              <a:t>azonos lekerekítéssel rendel-</a:t>
            </a:r>
            <a:br>
              <a:rPr lang="hu-HU" sz="2400" i="1"/>
            </a:br>
            <a:r>
              <a:rPr lang="hu-HU" sz="2400" i="1"/>
              <a:t>kezniük, így eltérő értékekkel</a:t>
            </a:r>
            <a:br>
              <a:rPr lang="hu-HU" sz="2400" i="1"/>
            </a:br>
            <a:r>
              <a:rPr lang="hu-HU" sz="2400" i="1"/>
              <a:t>aszimmetrikus alakzatokat is</a:t>
            </a:r>
            <a:br>
              <a:rPr lang="hu-HU" sz="2400" i="1"/>
            </a:br>
            <a:r>
              <a:rPr lang="hu-HU" sz="2400" i="1"/>
              <a:t>létrehozhatunk.</a:t>
            </a:r>
          </a:p>
          <a:p>
            <a:pPr marL="0" indent="0">
              <a:spcBef>
                <a:spcPts val="0"/>
              </a:spcBef>
              <a:buNone/>
              <a:tabLst>
                <a:tab pos="534988" algn="l"/>
                <a:tab pos="3043238" algn="l"/>
              </a:tabLst>
            </a:pPr>
            <a:r>
              <a:rPr lang="hu-HU" sz="2400" b="1">
                <a:solidFill>
                  <a:srgbClr val="0070C0"/>
                </a:solidFill>
                <a:latin typeface="Courier New" panose="02070309020205020404" pitchFamily="49" charset="0"/>
                <a:cs typeface="Courier New" panose="02070309020205020404" pitchFamily="49" charset="0"/>
              </a:rPr>
              <a:t>#kereksarok {</a:t>
            </a:r>
            <a:br>
              <a:rPr lang="hu-HU" sz="2400" b="1">
                <a:solidFill>
                  <a:srgbClr val="0070C0"/>
                </a:solidFill>
                <a:latin typeface="Courier New" panose="02070309020205020404" pitchFamily="49" charset="0"/>
                <a:cs typeface="Courier New" panose="02070309020205020404" pitchFamily="49" charset="0"/>
              </a:rPr>
            </a:br>
            <a:r>
              <a:rPr lang="hu-HU" sz="2400" b="1">
                <a:solidFill>
                  <a:srgbClr val="0070C0"/>
                </a:solidFill>
                <a:latin typeface="Courier New" panose="02070309020205020404" pitchFamily="49" charset="0"/>
                <a:cs typeface="Courier New" panose="02070309020205020404" pitchFamily="49" charset="0"/>
              </a:rPr>
              <a:t>	border: solid black 2px;</a:t>
            </a:r>
            <a:br>
              <a:rPr lang="hu-HU" sz="2400" b="1">
                <a:solidFill>
                  <a:srgbClr val="0070C0"/>
                </a:solidFill>
                <a:latin typeface="Courier New" panose="02070309020205020404" pitchFamily="49" charset="0"/>
                <a:cs typeface="Courier New" panose="02070309020205020404" pitchFamily="49" charset="0"/>
              </a:rPr>
            </a:br>
            <a:r>
              <a:rPr lang="hu-HU" sz="2400" b="1">
                <a:solidFill>
                  <a:srgbClr val="0070C0"/>
                </a:solidFill>
                <a:latin typeface="Courier New" panose="02070309020205020404" pitchFamily="49" charset="0"/>
                <a:cs typeface="Courier New" panose="02070309020205020404" pitchFamily="49" charset="0"/>
              </a:rPr>
              <a:t>	border-radius: 55pt/25pt; }</a:t>
            </a:r>
            <a:endParaRPr lang="hu-HU" sz="2400"/>
          </a:p>
        </p:txBody>
      </p:sp>
      <p:sp>
        <p:nvSpPr>
          <p:cNvPr id="4" name="Dia számának helye 3"/>
          <p:cNvSpPr>
            <a:spLocks noGrp="1"/>
          </p:cNvSpPr>
          <p:nvPr>
            <p:ph type="sldNum" sz="quarter" idx="12"/>
          </p:nvPr>
        </p:nvSpPr>
        <p:spPr/>
        <p:txBody>
          <a:bodyPr/>
          <a:lstStyle/>
          <a:p>
            <a:fld id="{4DC61DD4-7DED-4AA4-9E5A-5F7D420479A6}" type="slidenum">
              <a:rPr lang="hu-HU" smtClean="0"/>
              <a:pPr/>
              <a:t>34</a:t>
            </a:fld>
            <a:endParaRPr lang="hu-HU" dirty="0"/>
          </a:p>
        </p:txBody>
      </p:sp>
      <p:pic>
        <p:nvPicPr>
          <p:cNvPr id="6" name="Kép 5"/>
          <p:cNvPicPr>
            <a:picLocks noChangeAspect="1"/>
          </p:cNvPicPr>
          <p:nvPr/>
        </p:nvPicPr>
        <p:blipFill rotWithShape="1">
          <a:blip r:embed="rId2"/>
          <a:srcRect l="32780" t="50374" r="35996" b="14384"/>
          <a:stretch/>
        </p:blipFill>
        <p:spPr bwMode="auto">
          <a:xfrm>
            <a:off x="5720228" y="3356992"/>
            <a:ext cx="3395759" cy="21547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363380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dirty="0"/>
              <a:t>4.4. Lekerekített szegély (folyt)</a:t>
            </a:r>
          </a:p>
        </p:txBody>
      </p:sp>
      <p:sp>
        <p:nvSpPr>
          <p:cNvPr id="3" name="Tartalom helye 2"/>
          <p:cNvSpPr>
            <a:spLocks noGrp="1"/>
          </p:cNvSpPr>
          <p:nvPr>
            <p:ph idx="1"/>
          </p:nvPr>
        </p:nvSpPr>
        <p:spPr>
          <a:xfrm>
            <a:off x="1331640" y="1412776"/>
            <a:ext cx="7812360" cy="5445224"/>
          </a:xfrm>
        </p:spPr>
        <p:txBody>
          <a:bodyPr>
            <a:normAutofit/>
          </a:bodyPr>
          <a:lstStyle/>
          <a:p>
            <a:pPr marL="0" indent="0">
              <a:spcBef>
                <a:spcPts val="0"/>
              </a:spcBef>
              <a:spcAft>
                <a:spcPts val="600"/>
              </a:spcAft>
              <a:buNone/>
            </a:pPr>
            <a:r>
              <a:rPr lang="hu-HU" u="sng"/>
              <a:t>A lekerekítési sugarak megadása</a:t>
            </a:r>
            <a:r>
              <a:rPr lang="hu-HU"/>
              <a:t>:</a:t>
            </a:r>
          </a:p>
          <a:p>
            <a:pPr marL="274638" indent="-274638">
              <a:spcBef>
                <a:spcPts val="0"/>
              </a:spcBef>
              <a:spcAft>
                <a:spcPts val="600"/>
              </a:spcAft>
            </a:pPr>
            <a:r>
              <a:rPr lang="hu-HU" sz="2800" b="1"/>
              <a:t>pt, px, %, em</a:t>
            </a:r>
          </a:p>
          <a:p>
            <a:pPr marL="274638" indent="-274638">
              <a:spcBef>
                <a:spcPts val="0"/>
              </a:spcBef>
              <a:spcAft>
                <a:spcPts val="600"/>
              </a:spcAft>
            </a:pPr>
            <a:r>
              <a:rPr lang="hu-HU" sz="2800" b="1"/>
              <a:t>%-os: </a:t>
            </a:r>
            <a:r>
              <a:rPr lang="hu-HU" sz="2800"/>
              <a:t>a vízszintes sugár a doboz szélességének, a függőleges a</a:t>
            </a:r>
            <a:br>
              <a:rPr lang="hu-HU" sz="2800"/>
            </a:br>
            <a:r>
              <a:rPr lang="hu-HU" sz="2800"/>
              <a:t>magasságának az aránya</a:t>
            </a:r>
            <a:endParaRPr lang="hu-HU" sz="2800" b="1"/>
          </a:p>
          <a:p>
            <a:pPr marL="274638" indent="-274638">
              <a:spcBef>
                <a:spcPts val="0"/>
              </a:spcBef>
              <a:spcAft>
                <a:spcPts val="600"/>
              </a:spcAft>
            </a:pPr>
            <a:r>
              <a:rPr lang="hu-HU" sz="2800" b="1"/>
              <a:t>két érték </a:t>
            </a:r>
            <a:r>
              <a:rPr lang="hu-HU" sz="2800"/>
              <a:t>szükséges: az első a</a:t>
            </a:r>
            <a:br>
              <a:rPr lang="hu-HU" sz="2800"/>
            </a:br>
            <a:r>
              <a:rPr lang="hu-HU" sz="2800"/>
              <a:t>vízszintes sugarat, a második a függőlegeset jelenti</a:t>
            </a:r>
          </a:p>
          <a:p>
            <a:pPr marL="274638" indent="-274638">
              <a:spcBef>
                <a:spcPts val="0"/>
              </a:spcBef>
              <a:spcAft>
                <a:spcPts val="600"/>
              </a:spcAft>
            </a:pPr>
            <a:r>
              <a:rPr lang="hu-HU" sz="2800"/>
              <a:t>ha </a:t>
            </a:r>
            <a:r>
              <a:rPr lang="hu-HU" sz="2800" b="1"/>
              <a:t>csak egy érték </a:t>
            </a:r>
            <a:r>
              <a:rPr lang="hu-HU" sz="2800"/>
              <a:t>van megadva: </a:t>
            </a:r>
            <a:r>
              <a:rPr lang="hu-HU" sz="2800" b="1"/>
              <a:t>a két sugárérték azonos </a:t>
            </a:r>
            <a:r>
              <a:rPr lang="hu-HU" sz="2800"/>
              <a:t>(negyedkör)</a:t>
            </a:r>
          </a:p>
          <a:p>
            <a:pPr marL="274638" indent="-274638">
              <a:spcBef>
                <a:spcPts val="0"/>
              </a:spcBef>
              <a:spcAft>
                <a:spcPts val="600"/>
              </a:spcAft>
            </a:pPr>
            <a:r>
              <a:rPr lang="hu-HU" sz="2800"/>
              <a:t>ha az </a:t>
            </a:r>
            <a:r>
              <a:rPr lang="hu-HU" sz="2800" b="1"/>
              <a:t>egyik érték nulla</a:t>
            </a:r>
            <a:r>
              <a:rPr lang="hu-HU" sz="2800"/>
              <a:t>, akkor </a:t>
            </a:r>
            <a:r>
              <a:rPr lang="hu-HU" sz="2800" b="1"/>
              <a:t>szögletes</a:t>
            </a:r>
            <a:endParaRPr lang="hu-HU" sz="2800"/>
          </a:p>
          <a:p>
            <a:pPr marL="274638" indent="-274638">
              <a:spcBef>
                <a:spcPts val="0"/>
              </a:spcBef>
              <a:spcAft>
                <a:spcPts val="600"/>
              </a:spcAft>
            </a:pPr>
            <a:endParaRPr lang="hu-HU"/>
          </a:p>
        </p:txBody>
      </p:sp>
      <p:sp>
        <p:nvSpPr>
          <p:cNvPr id="4" name="Dia számának helye 3"/>
          <p:cNvSpPr>
            <a:spLocks noGrp="1"/>
          </p:cNvSpPr>
          <p:nvPr>
            <p:ph type="sldNum" sz="quarter" idx="12"/>
          </p:nvPr>
        </p:nvSpPr>
        <p:spPr/>
        <p:txBody>
          <a:bodyPr/>
          <a:lstStyle/>
          <a:p>
            <a:fld id="{4DC61DD4-7DED-4AA4-9E5A-5F7D420479A6}" type="slidenum">
              <a:rPr lang="hu-HU" smtClean="0"/>
              <a:pPr/>
              <a:t>35</a:t>
            </a:fld>
            <a:endParaRPr lang="hu-HU" dirty="0"/>
          </a:p>
        </p:txBody>
      </p:sp>
      <p:pic>
        <p:nvPicPr>
          <p:cNvPr id="6" name="Kép 5"/>
          <p:cNvPicPr>
            <a:picLocks noChangeAspect="1"/>
          </p:cNvPicPr>
          <p:nvPr/>
        </p:nvPicPr>
        <p:blipFill rotWithShape="1">
          <a:blip r:embed="rId2"/>
          <a:srcRect l="32780" t="50374" r="53275" b="32005"/>
          <a:stretch/>
        </p:blipFill>
        <p:spPr bwMode="auto">
          <a:xfrm>
            <a:off x="7087176" y="2780928"/>
            <a:ext cx="1922055" cy="136539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83961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4.4. Lekerekített szegély (folyt)</a:t>
            </a:r>
          </a:p>
        </p:txBody>
      </p:sp>
      <p:sp>
        <p:nvSpPr>
          <p:cNvPr id="3" name="Tartalom helye 2"/>
          <p:cNvSpPr>
            <a:spLocks noGrp="1"/>
          </p:cNvSpPr>
          <p:nvPr>
            <p:ph idx="1"/>
          </p:nvPr>
        </p:nvSpPr>
        <p:spPr>
          <a:xfrm>
            <a:off x="1331640" y="1412776"/>
            <a:ext cx="7812360" cy="5445224"/>
          </a:xfrm>
        </p:spPr>
        <p:txBody>
          <a:bodyPr>
            <a:normAutofit/>
          </a:bodyPr>
          <a:lstStyle/>
          <a:p>
            <a:pPr marL="0" indent="0">
              <a:spcBef>
                <a:spcPts val="0"/>
              </a:spcBef>
              <a:spcAft>
                <a:spcPts val="1200"/>
              </a:spcAft>
              <a:buNone/>
            </a:pPr>
            <a:r>
              <a:rPr lang="hu-HU" sz="2800" b="1"/>
              <a:t>eltérő saroklekerekítések:</a:t>
            </a:r>
            <a:endParaRPr lang="hu-HU" b="1"/>
          </a:p>
          <a:p>
            <a:pPr marL="182563" indent="0">
              <a:spcBef>
                <a:spcPts val="0"/>
              </a:spcBef>
              <a:spcAft>
                <a:spcPts val="1200"/>
              </a:spcAft>
              <a:buNone/>
              <a:tabLst>
                <a:tab pos="352425" algn="l"/>
                <a:tab pos="534988" algn="l"/>
                <a:tab pos="3043238" algn="l"/>
              </a:tabLst>
            </a:pPr>
            <a:r>
              <a:rPr lang="hu-HU" sz="2400" b="1">
                <a:solidFill>
                  <a:srgbClr val="0070C0"/>
                </a:solidFill>
                <a:latin typeface="Courier New" panose="02070309020205020404" pitchFamily="49" charset="0"/>
                <a:cs typeface="Courier New" panose="02070309020205020404" pitchFamily="49" charset="0"/>
              </a:rPr>
              <a:t>border-top-left-radius: 55pt 25pt;</a:t>
            </a:r>
            <a:br>
              <a:rPr lang="hu-HU" sz="2800"/>
            </a:br>
            <a:r>
              <a:rPr lang="hu-HU" sz="2400" b="1">
                <a:solidFill>
                  <a:srgbClr val="0070C0"/>
                </a:solidFill>
                <a:latin typeface="Courier New" panose="02070309020205020404" pitchFamily="49" charset="0"/>
                <a:cs typeface="Courier New" panose="02070309020205020404" pitchFamily="49" charset="0"/>
              </a:rPr>
              <a:t>border-top-right-radius: 50px 30px;</a:t>
            </a:r>
            <a:br>
              <a:rPr lang="hu-HU" sz="2400" b="1">
                <a:solidFill>
                  <a:srgbClr val="0070C0"/>
                </a:solidFill>
                <a:latin typeface="Courier New" panose="02070309020205020404" pitchFamily="49" charset="0"/>
                <a:cs typeface="Courier New" panose="02070309020205020404" pitchFamily="49" charset="0"/>
              </a:rPr>
            </a:br>
            <a:r>
              <a:rPr lang="hu-HU" sz="2400" b="1">
                <a:solidFill>
                  <a:srgbClr val="0070C0"/>
                </a:solidFill>
                <a:latin typeface="Courier New" panose="02070309020205020404" pitchFamily="49" charset="0"/>
                <a:cs typeface="Courier New" panose="02070309020205020404" pitchFamily="49" charset="0"/>
              </a:rPr>
              <a:t>border-bottom-right-radius: 25% 40%;</a:t>
            </a:r>
            <a:br>
              <a:rPr lang="hu-HU" sz="2400" b="1">
                <a:solidFill>
                  <a:srgbClr val="0070C0"/>
                </a:solidFill>
                <a:latin typeface="Courier New" panose="02070309020205020404" pitchFamily="49" charset="0"/>
                <a:cs typeface="Courier New" panose="02070309020205020404" pitchFamily="49" charset="0"/>
              </a:rPr>
            </a:br>
            <a:r>
              <a:rPr lang="hu-HU" sz="2400" b="1">
                <a:solidFill>
                  <a:srgbClr val="0070C0"/>
                </a:solidFill>
                <a:latin typeface="Courier New" panose="02070309020205020404" pitchFamily="49" charset="0"/>
                <a:cs typeface="Courier New" panose="02070309020205020404" pitchFamily="49" charset="0"/>
              </a:rPr>
              <a:t>border-bottom-left-radius: 10em 5em;</a:t>
            </a:r>
          </a:p>
          <a:p>
            <a:pPr marL="0" indent="0">
              <a:spcBef>
                <a:spcPts val="0"/>
              </a:spcBef>
              <a:spcAft>
                <a:spcPts val="1200"/>
              </a:spcAft>
              <a:buNone/>
              <a:tabLst>
                <a:tab pos="352425" algn="l"/>
                <a:tab pos="534988" algn="l"/>
                <a:tab pos="3043238" algn="l"/>
              </a:tabLst>
            </a:pPr>
            <a:r>
              <a:rPr lang="hu-HU" sz="2800" b="1"/>
              <a:t>összevont formában:</a:t>
            </a:r>
            <a:br>
              <a:rPr lang="hu-HU" sz="2800" i="1"/>
            </a:br>
            <a:r>
              <a:rPr lang="hu-HU" sz="2400" i="1"/>
              <a:t>(a / jel előtt a vízszintes, utána a függőleges sugarak) </a:t>
            </a:r>
          </a:p>
          <a:p>
            <a:pPr marL="182563" indent="0">
              <a:spcBef>
                <a:spcPts val="0"/>
              </a:spcBef>
              <a:spcAft>
                <a:spcPts val="1200"/>
              </a:spcAft>
              <a:buNone/>
              <a:tabLst>
                <a:tab pos="352425" algn="l"/>
                <a:tab pos="534988" algn="l"/>
                <a:tab pos="3043238" algn="l"/>
              </a:tabLst>
            </a:pPr>
            <a:r>
              <a:rPr lang="hu-HU" sz="2400" b="1">
                <a:solidFill>
                  <a:srgbClr val="0070C0"/>
                </a:solidFill>
                <a:latin typeface="Courier New" panose="02070309020205020404" pitchFamily="49" charset="0"/>
                <a:cs typeface="Courier New" panose="02070309020205020404" pitchFamily="49" charset="0"/>
              </a:rPr>
              <a:t>border-radius:	55pt 50px 25% 10em /</a:t>
            </a:r>
            <a:br>
              <a:rPr lang="hu-HU" sz="2400" b="1">
                <a:solidFill>
                  <a:srgbClr val="0070C0"/>
                </a:solidFill>
                <a:latin typeface="Courier New" panose="02070309020205020404" pitchFamily="49" charset="0"/>
                <a:cs typeface="Courier New" panose="02070309020205020404" pitchFamily="49" charset="0"/>
              </a:rPr>
            </a:br>
            <a:r>
              <a:rPr lang="hu-HU" sz="2400" b="1">
                <a:solidFill>
                  <a:srgbClr val="0070C0"/>
                </a:solidFill>
                <a:latin typeface="Courier New" panose="02070309020205020404" pitchFamily="49" charset="0"/>
                <a:cs typeface="Courier New" panose="02070309020205020404" pitchFamily="49" charset="0"/>
              </a:rPr>
              <a:t>			25pt 30px 40% 5em;</a:t>
            </a:r>
          </a:p>
          <a:p>
            <a:pPr marL="182563" indent="-182563">
              <a:spcBef>
                <a:spcPts val="0"/>
              </a:spcBef>
              <a:spcAft>
                <a:spcPts val="600"/>
              </a:spcAft>
              <a:buNone/>
              <a:tabLst>
                <a:tab pos="352425" algn="l"/>
                <a:tab pos="534988" algn="l"/>
                <a:tab pos="2873375" algn="l"/>
              </a:tabLst>
            </a:pPr>
            <a:r>
              <a:rPr lang="hu-HU" sz="2400"/>
              <a:t>(ha mindegyik sarok egyforma)</a:t>
            </a:r>
          </a:p>
          <a:p>
            <a:pPr marL="182563" indent="0">
              <a:spcBef>
                <a:spcPts val="0"/>
              </a:spcBef>
              <a:buNone/>
              <a:tabLst>
                <a:tab pos="352425" algn="l"/>
                <a:tab pos="534988" algn="l"/>
                <a:tab pos="2873375" algn="l"/>
              </a:tabLst>
            </a:pPr>
            <a:r>
              <a:rPr lang="hu-HU" sz="2400" b="1">
                <a:solidFill>
                  <a:srgbClr val="0070C0"/>
                </a:solidFill>
                <a:latin typeface="Courier New" panose="02070309020205020404" pitchFamily="49" charset="0"/>
                <a:cs typeface="Courier New" panose="02070309020205020404" pitchFamily="49" charset="0"/>
              </a:rPr>
              <a:t>border-radius: 20px/30px;</a:t>
            </a:r>
          </a:p>
          <a:p>
            <a:pPr marL="0" indent="0">
              <a:spcBef>
                <a:spcPts val="0"/>
              </a:spcBef>
              <a:spcAft>
                <a:spcPts val="1200"/>
              </a:spcAft>
              <a:buNone/>
              <a:tabLst>
                <a:tab pos="352425" algn="l"/>
                <a:tab pos="534988" algn="l"/>
                <a:tab pos="2873375" algn="l"/>
              </a:tabLst>
            </a:pPr>
            <a:endParaRPr lang="hu-HU" sz="2400" b="1">
              <a:solidFill>
                <a:srgbClr val="0070C0"/>
              </a:solidFill>
              <a:latin typeface="Courier New" panose="02070309020205020404" pitchFamily="49" charset="0"/>
              <a:cs typeface="Courier New" panose="02070309020205020404" pitchFamily="49" charset="0"/>
            </a:endParaRPr>
          </a:p>
        </p:txBody>
      </p:sp>
      <p:sp>
        <p:nvSpPr>
          <p:cNvPr id="4" name="Dia számának helye 3"/>
          <p:cNvSpPr>
            <a:spLocks noGrp="1"/>
          </p:cNvSpPr>
          <p:nvPr>
            <p:ph type="sldNum" sz="quarter" idx="12"/>
          </p:nvPr>
        </p:nvSpPr>
        <p:spPr/>
        <p:txBody>
          <a:bodyPr/>
          <a:lstStyle/>
          <a:p>
            <a:fld id="{4DC61DD4-7DED-4AA4-9E5A-5F7D420479A6}" type="slidenum">
              <a:rPr lang="hu-HU" smtClean="0"/>
              <a:pPr/>
              <a:t>36</a:t>
            </a:fld>
            <a:endParaRPr lang="hu-HU" dirty="0"/>
          </a:p>
        </p:txBody>
      </p:sp>
    </p:spTree>
    <p:extLst>
      <p:ext uri="{BB962C8B-B14F-4D97-AF65-F5344CB8AC3E}">
        <p14:creationId xmlns:p14="http://schemas.microsoft.com/office/powerpoint/2010/main" val="1601036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dirty="0"/>
              <a:t>4.4. Lekerekített szegély (folyt)</a:t>
            </a:r>
          </a:p>
        </p:txBody>
      </p:sp>
      <p:sp>
        <p:nvSpPr>
          <p:cNvPr id="3" name="Tartalom helye 2"/>
          <p:cNvSpPr>
            <a:spLocks noGrp="1"/>
          </p:cNvSpPr>
          <p:nvPr>
            <p:ph idx="1"/>
          </p:nvPr>
        </p:nvSpPr>
        <p:spPr>
          <a:xfrm>
            <a:off x="1331640" y="1412776"/>
            <a:ext cx="7668000" cy="5301224"/>
          </a:xfrm>
        </p:spPr>
        <p:txBody>
          <a:bodyPr>
            <a:normAutofit/>
          </a:bodyPr>
          <a:lstStyle/>
          <a:p>
            <a:pPr marL="0" indent="0">
              <a:spcBef>
                <a:spcPts val="0"/>
              </a:spcBef>
              <a:spcAft>
                <a:spcPts val="600"/>
              </a:spcAft>
              <a:buNone/>
            </a:pPr>
            <a:r>
              <a:rPr lang="hu-HU" u="sng" dirty="0"/>
              <a:t>Mintapélda-1</a:t>
            </a:r>
            <a:r>
              <a:rPr lang="hu-HU" dirty="0"/>
              <a:t>:</a:t>
            </a:r>
            <a:br>
              <a:rPr lang="hu-HU" dirty="0"/>
            </a:br>
            <a:r>
              <a:rPr lang="hu-HU" dirty="0"/>
              <a:t>50px szélességű és magasságú,</a:t>
            </a:r>
            <a:br>
              <a:rPr lang="hu-HU" dirty="0"/>
            </a:br>
            <a:r>
              <a:rPr lang="hu-HU" dirty="0"/>
              <a:t>5px vastag szegélyű dobozok</a:t>
            </a:r>
            <a:br>
              <a:rPr lang="hu-HU" dirty="0"/>
            </a:br>
            <a:r>
              <a:rPr lang="hu-HU" b="1" dirty="0"/>
              <a:t>mindegyik</a:t>
            </a:r>
            <a:br>
              <a:rPr lang="hu-HU" b="1" dirty="0"/>
            </a:br>
            <a:r>
              <a:rPr lang="hu-HU" b="1" dirty="0"/>
              <a:t>sarkának</a:t>
            </a:r>
            <a:br>
              <a:rPr lang="hu-HU" dirty="0"/>
            </a:br>
            <a:r>
              <a:rPr lang="hu-HU" b="1" dirty="0"/>
              <a:t>ugyanolyan</a:t>
            </a:r>
            <a:br>
              <a:rPr lang="hu-HU" b="1" dirty="0"/>
            </a:br>
            <a:r>
              <a:rPr lang="hu-HU" b="1" dirty="0"/>
              <a:t>mértékű</a:t>
            </a:r>
            <a:br>
              <a:rPr lang="hu-HU" b="1" dirty="0"/>
            </a:br>
            <a:r>
              <a:rPr lang="hu-HU" b="1" dirty="0"/>
              <a:t>kerekítése</a:t>
            </a:r>
            <a:br>
              <a:rPr lang="hu-HU" b="1" dirty="0"/>
            </a:br>
            <a:r>
              <a:rPr lang="hu-HU" b="1" dirty="0"/>
              <a:t>képpont (</a:t>
            </a:r>
            <a:r>
              <a:rPr lang="hu-HU" b="1" dirty="0" err="1"/>
              <a:t>px</a:t>
            </a:r>
            <a:r>
              <a:rPr lang="hu-HU" b="1" dirty="0"/>
              <a:t>)</a:t>
            </a:r>
            <a:br>
              <a:rPr lang="hu-HU" b="1" dirty="0"/>
            </a:br>
            <a:r>
              <a:rPr lang="hu-HU" b="1" dirty="0"/>
              <a:t>értékkel</a:t>
            </a:r>
            <a:br>
              <a:rPr lang="hu-HU" dirty="0"/>
            </a:br>
            <a:r>
              <a:rPr lang="hu-HU" dirty="0"/>
              <a:t>megadva</a:t>
            </a:r>
          </a:p>
        </p:txBody>
      </p:sp>
      <p:sp>
        <p:nvSpPr>
          <p:cNvPr id="4" name="Dia számának helye 3"/>
          <p:cNvSpPr>
            <a:spLocks noGrp="1"/>
          </p:cNvSpPr>
          <p:nvPr>
            <p:ph type="sldNum" sz="quarter" idx="12"/>
          </p:nvPr>
        </p:nvSpPr>
        <p:spPr/>
        <p:txBody>
          <a:bodyPr/>
          <a:lstStyle/>
          <a:p>
            <a:fld id="{4DC61DD4-7DED-4AA4-9E5A-5F7D420479A6}" type="slidenum">
              <a:rPr lang="hu-HU" smtClean="0"/>
              <a:pPr/>
              <a:t>37</a:t>
            </a:fld>
            <a:endParaRPr lang="hu-HU" dirty="0"/>
          </a:p>
        </p:txBody>
      </p:sp>
      <p:pic>
        <p:nvPicPr>
          <p:cNvPr id="7" name="Kép 6">
            <a:extLst>
              <a:ext uri="{FF2B5EF4-FFF2-40B4-BE49-F238E27FC236}">
                <a16:creationId xmlns:a16="http://schemas.microsoft.com/office/drawing/2014/main" id="{0FE49CBB-9D46-42D7-B8B2-628749C2DD7C}"/>
              </a:ext>
            </a:extLst>
          </p:cNvPr>
          <p:cNvPicPr>
            <a:picLocks noChangeAspect="1"/>
          </p:cNvPicPr>
          <p:nvPr/>
        </p:nvPicPr>
        <p:blipFill rotWithShape="1">
          <a:blip r:embed="rId2"/>
          <a:srcRect l="61871" t="41604" r="31108" b="36928"/>
          <a:stretch/>
        </p:blipFill>
        <p:spPr bwMode="auto">
          <a:xfrm>
            <a:off x="4680000" y="2898000"/>
            <a:ext cx="3941380" cy="3960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80644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dirty="0"/>
              <a:t>4.4. Lekerekített szegély (folyt)</a:t>
            </a:r>
          </a:p>
        </p:txBody>
      </p:sp>
      <p:sp>
        <p:nvSpPr>
          <p:cNvPr id="3" name="Tartalom helye 2"/>
          <p:cNvSpPr>
            <a:spLocks noGrp="1"/>
          </p:cNvSpPr>
          <p:nvPr>
            <p:ph idx="1"/>
          </p:nvPr>
        </p:nvSpPr>
        <p:spPr>
          <a:xfrm>
            <a:off x="1331640" y="1412776"/>
            <a:ext cx="7812360" cy="5301224"/>
          </a:xfrm>
        </p:spPr>
        <p:txBody>
          <a:bodyPr>
            <a:normAutofit/>
          </a:bodyPr>
          <a:lstStyle/>
          <a:p>
            <a:pPr marL="0" indent="0">
              <a:spcBef>
                <a:spcPts val="0"/>
              </a:spcBef>
              <a:spcAft>
                <a:spcPts val="600"/>
              </a:spcAft>
              <a:buNone/>
            </a:pPr>
            <a:r>
              <a:rPr lang="hu-HU" u="sng" dirty="0"/>
              <a:t>Mintapélda-2</a:t>
            </a:r>
            <a:r>
              <a:rPr lang="hu-HU" dirty="0"/>
              <a:t>:</a:t>
            </a:r>
            <a:br>
              <a:rPr lang="hu-HU" dirty="0"/>
            </a:br>
            <a:r>
              <a:rPr lang="hu-HU" dirty="0"/>
              <a:t>100px szélességű és magasságú,</a:t>
            </a:r>
            <a:br>
              <a:rPr lang="hu-HU" dirty="0"/>
            </a:br>
            <a:r>
              <a:rPr lang="hu-HU" dirty="0"/>
              <a:t>1px vastag szegélyű doboz</a:t>
            </a:r>
            <a:br>
              <a:rPr lang="hu-HU" dirty="0"/>
            </a:br>
            <a:r>
              <a:rPr lang="hu-HU" b="1" dirty="0"/>
              <a:t>mindegyik</a:t>
            </a:r>
            <a:br>
              <a:rPr lang="hu-HU" b="1" dirty="0"/>
            </a:br>
            <a:r>
              <a:rPr lang="hu-HU" b="1" dirty="0"/>
              <a:t>sarkának</a:t>
            </a:r>
            <a:br>
              <a:rPr lang="hu-HU" dirty="0"/>
            </a:br>
            <a:r>
              <a:rPr lang="hu-HU" b="1" dirty="0"/>
              <a:t>ugyanolyan</a:t>
            </a:r>
            <a:br>
              <a:rPr lang="hu-HU" b="1" dirty="0"/>
            </a:br>
            <a:r>
              <a:rPr lang="hu-HU" b="1" dirty="0"/>
              <a:t>mértékű</a:t>
            </a:r>
            <a:br>
              <a:rPr lang="hu-HU" b="1" dirty="0"/>
            </a:br>
            <a:r>
              <a:rPr lang="hu-HU" b="1" dirty="0"/>
              <a:t>kerekítése</a:t>
            </a:r>
            <a:br>
              <a:rPr lang="hu-HU" b="1" dirty="0"/>
            </a:br>
            <a:r>
              <a:rPr lang="hu-HU" b="1" dirty="0"/>
              <a:t>% értékkel</a:t>
            </a:r>
            <a:br>
              <a:rPr lang="hu-HU" b="1" dirty="0"/>
            </a:br>
            <a:r>
              <a:rPr lang="hu-HU" dirty="0"/>
              <a:t>megadva</a:t>
            </a:r>
          </a:p>
        </p:txBody>
      </p:sp>
      <p:sp>
        <p:nvSpPr>
          <p:cNvPr id="4" name="Dia számának helye 3"/>
          <p:cNvSpPr>
            <a:spLocks noGrp="1"/>
          </p:cNvSpPr>
          <p:nvPr>
            <p:ph type="sldNum" sz="quarter" idx="12"/>
          </p:nvPr>
        </p:nvSpPr>
        <p:spPr/>
        <p:txBody>
          <a:bodyPr/>
          <a:lstStyle/>
          <a:p>
            <a:fld id="{4DC61DD4-7DED-4AA4-9E5A-5F7D420479A6}" type="slidenum">
              <a:rPr lang="hu-HU" smtClean="0"/>
              <a:pPr/>
              <a:t>38</a:t>
            </a:fld>
            <a:endParaRPr lang="hu-HU" dirty="0"/>
          </a:p>
        </p:txBody>
      </p:sp>
      <p:pic>
        <p:nvPicPr>
          <p:cNvPr id="6" name="Kép 5">
            <a:extLst>
              <a:ext uri="{FF2B5EF4-FFF2-40B4-BE49-F238E27FC236}">
                <a16:creationId xmlns:a16="http://schemas.microsoft.com/office/drawing/2014/main" id="{55CDCAD1-DCCE-4126-A1BC-D2FD99584275}"/>
              </a:ext>
            </a:extLst>
          </p:cNvPr>
          <p:cNvPicPr>
            <a:picLocks noChangeAspect="1"/>
          </p:cNvPicPr>
          <p:nvPr/>
        </p:nvPicPr>
        <p:blipFill rotWithShape="1">
          <a:blip r:embed="rId2"/>
          <a:srcRect l="62713" t="33894" r="29798" b="43141"/>
          <a:stretch/>
        </p:blipFill>
        <p:spPr bwMode="auto">
          <a:xfrm>
            <a:off x="4680000" y="2898000"/>
            <a:ext cx="3931053" cy="3960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29014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dirty="0"/>
              <a:t>4.4. Lekerekített szegély (folyt)</a:t>
            </a:r>
          </a:p>
        </p:txBody>
      </p:sp>
      <p:sp>
        <p:nvSpPr>
          <p:cNvPr id="3" name="Tartalom helye 2"/>
          <p:cNvSpPr>
            <a:spLocks noGrp="1"/>
          </p:cNvSpPr>
          <p:nvPr>
            <p:ph idx="1"/>
          </p:nvPr>
        </p:nvSpPr>
        <p:spPr>
          <a:xfrm>
            <a:off x="1331640" y="1412776"/>
            <a:ext cx="7812360" cy="5301224"/>
          </a:xfrm>
        </p:spPr>
        <p:txBody>
          <a:bodyPr>
            <a:normAutofit/>
          </a:bodyPr>
          <a:lstStyle/>
          <a:p>
            <a:pPr marL="0" indent="0">
              <a:spcBef>
                <a:spcPts val="0"/>
              </a:spcBef>
              <a:spcAft>
                <a:spcPts val="600"/>
              </a:spcAft>
              <a:buNone/>
            </a:pPr>
            <a:r>
              <a:rPr lang="hu-HU" u="sng" dirty="0"/>
              <a:t>Mintapélda-3</a:t>
            </a:r>
            <a:r>
              <a:rPr lang="hu-HU" dirty="0"/>
              <a:t>:</a:t>
            </a:r>
            <a:br>
              <a:rPr lang="hu-HU" dirty="0"/>
            </a:br>
            <a:r>
              <a:rPr lang="hu-HU" dirty="0"/>
              <a:t>200px szélességű és 100px magasságú,</a:t>
            </a:r>
            <a:br>
              <a:rPr lang="hu-HU" dirty="0"/>
            </a:br>
            <a:r>
              <a:rPr lang="hu-HU" dirty="0"/>
              <a:t>1px vastag szegélyű</a:t>
            </a:r>
            <a:br>
              <a:rPr lang="hu-HU" dirty="0"/>
            </a:br>
            <a:r>
              <a:rPr lang="hu-HU" dirty="0"/>
              <a:t>dobozok</a:t>
            </a:r>
            <a:br>
              <a:rPr lang="hu-HU" dirty="0"/>
            </a:br>
            <a:r>
              <a:rPr lang="hu-HU" b="1" dirty="0"/>
              <a:t>mindegyik</a:t>
            </a:r>
            <a:br>
              <a:rPr lang="hu-HU" b="1" dirty="0"/>
            </a:br>
            <a:r>
              <a:rPr lang="hu-HU" b="1" dirty="0"/>
              <a:t>sarkának</a:t>
            </a:r>
            <a:br>
              <a:rPr lang="hu-HU" b="1" dirty="0"/>
            </a:br>
            <a:r>
              <a:rPr lang="hu-HU" b="1" dirty="0"/>
              <a:t>ugyanolyan</a:t>
            </a:r>
            <a:br>
              <a:rPr lang="hu-HU" b="1" dirty="0"/>
            </a:br>
            <a:r>
              <a:rPr lang="hu-HU" b="1" dirty="0"/>
              <a:t>mértékű</a:t>
            </a:r>
            <a:br>
              <a:rPr lang="hu-HU" b="1" dirty="0"/>
            </a:br>
            <a:r>
              <a:rPr lang="hu-HU" b="1" dirty="0"/>
              <a:t>kerekítése</a:t>
            </a:r>
            <a:br>
              <a:rPr lang="hu-HU" b="1" dirty="0"/>
            </a:br>
            <a:r>
              <a:rPr lang="hu-HU" b="1" dirty="0"/>
              <a:t>% értékkel</a:t>
            </a:r>
            <a:br>
              <a:rPr lang="hu-HU" b="1" dirty="0"/>
            </a:br>
            <a:r>
              <a:rPr lang="hu-HU" dirty="0"/>
              <a:t>megadva</a:t>
            </a:r>
          </a:p>
        </p:txBody>
      </p:sp>
      <p:sp>
        <p:nvSpPr>
          <p:cNvPr id="4" name="Dia számának helye 3"/>
          <p:cNvSpPr>
            <a:spLocks noGrp="1"/>
          </p:cNvSpPr>
          <p:nvPr>
            <p:ph type="sldNum" sz="quarter" idx="12"/>
          </p:nvPr>
        </p:nvSpPr>
        <p:spPr/>
        <p:txBody>
          <a:bodyPr/>
          <a:lstStyle/>
          <a:p>
            <a:fld id="{4DC61DD4-7DED-4AA4-9E5A-5F7D420479A6}" type="slidenum">
              <a:rPr lang="hu-HU" smtClean="0"/>
              <a:pPr/>
              <a:t>39</a:t>
            </a:fld>
            <a:endParaRPr lang="hu-HU" dirty="0"/>
          </a:p>
        </p:txBody>
      </p:sp>
      <p:pic>
        <p:nvPicPr>
          <p:cNvPr id="7" name="Kép 6">
            <a:extLst>
              <a:ext uri="{FF2B5EF4-FFF2-40B4-BE49-F238E27FC236}">
                <a16:creationId xmlns:a16="http://schemas.microsoft.com/office/drawing/2014/main" id="{69D7659A-E18C-44F8-B892-AAB798EB90F2}"/>
              </a:ext>
            </a:extLst>
          </p:cNvPr>
          <p:cNvPicPr>
            <a:picLocks noChangeAspect="1"/>
          </p:cNvPicPr>
          <p:nvPr/>
        </p:nvPicPr>
        <p:blipFill rotWithShape="1">
          <a:blip r:embed="rId2"/>
          <a:srcRect l="62653" t="35491" r="30336" b="32018"/>
          <a:stretch/>
        </p:blipFill>
        <p:spPr bwMode="auto">
          <a:xfrm>
            <a:off x="5472000" y="2493569"/>
            <a:ext cx="2865993" cy="43644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87399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a:t>A dobozok típusai példával</a:t>
            </a:r>
            <a:endParaRPr lang="hu-HU" sz="4400" dirty="0"/>
          </a:p>
        </p:txBody>
      </p:sp>
      <p:sp>
        <p:nvSpPr>
          <p:cNvPr id="3" name="Dia számának helye 2"/>
          <p:cNvSpPr>
            <a:spLocks noGrp="1"/>
          </p:cNvSpPr>
          <p:nvPr>
            <p:ph type="sldNum" sz="quarter" idx="12"/>
          </p:nvPr>
        </p:nvSpPr>
        <p:spPr/>
        <p:txBody>
          <a:bodyPr/>
          <a:lstStyle/>
          <a:p>
            <a:fld id="{4DC61DD4-7DED-4AA4-9E5A-5F7D420479A6}" type="slidenum">
              <a:rPr lang="hu-HU" smtClean="0"/>
              <a:pPr/>
              <a:t>4</a:t>
            </a:fld>
            <a:endParaRPr lang="hu-HU" dirty="0"/>
          </a:p>
        </p:txBody>
      </p:sp>
      <p:sp>
        <p:nvSpPr>
          <p:cNvPr id="5" name="AutoShape 2" descr="Serif ABC Arial- Times- Times serif kihangsulyozv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8" name="AutoShape 2" descr="In der Typographie spielen Bitmap Fonts technisch gesehen keine Rolle mehr. Heute werden ausschließlich nur noch Vektor Fonts (Outline Fonts) verwendet. Denn im Gegensatz zu Pixel Fonts können Vektor Fonts unabhängig von der Auflösung des Peripheriegerätes definiert und somit ohne Qualitätsverluste beliebig skaliert werden. Den Standard in der Vektor Font-Technologie verkörpern gegenwärtig OpenType Fonts (OTF). Infografik: www.typolexikon.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9" name="Kép 8"/>
          <p:cNvPicPr>
            <a:picLocks noChangeAspect="1"/>
          </p:cNvPicPr>
          <p:nvPr/>
        </p:nvPicPr>
        <p:blipFill rotWithShape="1">
          <a:blip r:embed="rId2"/>
          <a:srcRect l="6847" t="36165" r="46784" b="34496"/>
          <a:stretch/>
        </p:blipFill>
        <p:spPr bwMode="auto">
          <a:xfrm>
            <a:off x="1433020" y="2816932"/>
            <a:ext cx="7492442" cy="2664296"/>
          </a:xfrm>
          <a:prstGeom prst="rect">
            <a:avLst/>
          </a:prstGeom>
          <a:ln>
            <a:noFill/>
          </a:ln>
          <a:extLst>
            <a:ext uri="{53640926-AAD7-44D8-BBD7-CCE9431645EC}">
              <a14:shadowObscured xmlns:a14="http://schemas.microsoft.com/office/drawing/2010/main"/>
            </a:ext>
          </a:extLst>
        </p:spPr>
      </p:pic>
      <p:sp>
        <p:nvSpPr>
          <p:cNvPr id="10" name="Téglalap 9"/>
          <p:cNvSpPr/>
          <p:nvPr/>
        </p:nvSpPr>
        <p:spPr>
          <a:xfrm>
            <a:off x="1912573" y="3212976"/>
            <a:ext cx="5580000" cy="14040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1" name="Téglalap 10"/>
          <p:cNvSpPr/>
          <p:nvPr/>
        </p:nvSpPr>
        <p:spPr>
          <a:xfrm>
            <a:off x="1427502" y="2651720"/>
            <a:ext cx="7560000" cy="28295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2" name="Szövegdoboz 11"/>
          <p:cNvSpPr txBox="1"/>
          <p:nvPr/>
        </p:nvSpPr>
        <p:spPr>
          <a:xfrm>
            <a:off x="1611783" y="6151877"/>
            <a:ext cx="3600400" cy="461665"/>
          </a:xfrm>
          <a:prstGeom prst="rect">
            <a:avLst/>
          </a:prstGeom>
          <a:solidFill>
            <a:srgbClr val="FF0000"/>
          </a:solidFill>
        </p:spPr>
        <p:txBody>
          <a:bodyPr wrap="square" rtlCol="0">
            <a:spAutoFit/>
          </a:bodyPr>
          <a:lstStyle/>
          <a:p>
            <a:pPr algn="ctr"/>
            <a:r>
              <a:rPr lang="hu-HU" sz="2400">
                <a:solidFill>
                  <a:schemeClr val="bg1"/>
                </a:solidFill>
                <a:latin typeface="Arial" panose="020B0604020202020204" pitchFamily="34" charset="0"/>
                <a:cs typeface="Arial" panose="020B0604020202020204" pitchFamily="34" charset="0"/>
              </a:rPr>
              <a:t>külső blokkszintű doboz</a:t>
            </a:r>
          </a:p>
        </p:txBody>
      </p:sp>
      <p:cxnSp>
        <p:nvCxnSpPr>
          <p:cNvPr id="14" name="Egyenes összekötő nyíllal 13"/>
          <p:cNvCxnSpPr>
            <a:stCxn id="12" idx="0"/>
          </p:cNvCxnSpPr>
          <p:nvPr/>
        </p:nvCxnSpPr>
        <p:spPr>
          <a:xfrm flipV="1">
            <a:off x="3411983" y="5481228"/>
            <a:ext cx="0" cy="670649"/>
          </a:xfrm>
          <a:prstGeom prst="straightConnector1">
            <a:avLst/>
          </a:prstGeom>
          <a:ln w="381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9" name="Szövegdoboz 18"/>
          <p:cNvSpPr txBox="1"/>
          <p:nvPr/>
        </p:nvSpPr>
        <p:spPr>
          <a:xfrm>
            <a:off x="5387102" y="1628800"/>
            <a:ext cx="3600400" cy="461665"/>
          </a:xfrm>
          <a:prstGeom prst="rect">
            <a:avLst/>
          </a:prstGeom>
          <a:solidFill>
            <a:srgbClr val="0070C0"/>
          </a:solidFill>
        </p:spPr>
        <p:txBody>
          <a:bodyPr wrap="square" rtlCol="0">
            <a:spAutoFit/>
          </a:bodyPr>
          <a:lstStyle/>
          <a:p>
            <a:pPr algn="ctr"/>
            <a:r>
              <a:rPr lang="hu-HU" sz="2400">
                <a:solidFill>
                  <a:schemeClr val="bg1"/>
                </a:solidFill>
                <a:latin typeface="Arial" panose="020B0604020202020204" pitchFamily="34" charset="0"/>
                <a:cs typeface="Arial" panose="020B0604020202020204" pitchFamily="34" charset="0"/>
              </a:rPr>
              <a:t>belső blokkszintű doboz</a:t>
            </a:r>
          </a:p>
        </p:txBody>
      </p:sp>
      <p:cxnSp>
        <p:nvCxnSpPr>
          <p:cNvPr id="20" name="Egyenes összekötő nyíllal 19"/>
          <p:cNvCxnSpPr/>
          <p:nvPr/>
        </p:nvCxnSpPr>
        <p:spPr>
          <a:xfrm>
            <a:off x="6300192" y="2090465"/>
            <a:ext cx="0" cy="1122511"/>
          </a:xfrm>
          <a:prstGeom prst="straightConnector1">
            <a:avLst/>
          </a:prstGeom>
          <a:ln w="381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9" name="Téglalap 28"/>
          <p:cNvSpPr/>
          <p:nvPr/>
        </p:nvSpPr>
        <p:spPr>
          <a:xfrm>
            <a:off x="2484000" y="3744000"/>
            <a:ext cx="3456152" cy="324000"/>
          </a:xfrm>
          <a:prstGeom prst="rect">
            <a:avLst/>
          </a:prstGeom>
          <a:noFill/>
          <a:ln w="3810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30" name="Szövegdoboz 29"/>
          <p:cNvSpPr txBox="1"/>
          <p:nvPr/>
        </p:nvSpPr>
        <p:spPr>
          <a:xfrm>
            <a:off x="7632000" y="3564000"/>
            <a:ext cx="1224000" cy="707886"/>
          </a:xfrm>
          <a:prstGeom prst="rect">
            <a:avLst/>
          </a:prstGeom>
          <a:solidFill>
            <a:srgbClr val="66FF33"/>
          </a:solidFill>
        </p:spPr>
        <p:txBody>
          <a:bodyPr wrap="square" rtlCol="0">
            <a:spAutoFit/>
          </a:bodyPr>
          <a:lstStyle/>
          <a:p>
            <a:pPr algn="ctr"/>
            <a:r>
              <a:rPr lang="hu-HU" sz="2000">
                <a:latin typeface="Arial" panose="020B0604020202020204" pitchFamily="34" charset="0"/>
                <a:cs typeface="Arial" panose="020B0604020202020204" pitchFamily="34" charset="0"/>
              </a:rPr>
              <a:t>sorszintű dobozok</a:t>
            </a:r>
          </a:p>
        </p:txBody>
      </p:sp>
      <p:cxnSp>
        <p:nvCxnSpPr>
          <p:cNvPr id="31" name="Egyenes összekötő nyíllal 30"/>
          <p:cNvCxnSpPr>
            <a:stCxn id="30" idx="1"/>
            <a:endCxn id="29" idx="3"/>
          </p:cNvCxnSpPr>
          <p:nvPr/>
        </p:nvCxnSpPr>
        <p:spPr>
          <a:xfrm flipH="1" flipV="1">
            <a:off x="5940152" y="3906000"/>
            <a:ext cx="1691848" cy="11943"/>
          </a:xfrm>
          <a:prstGeom prst="straightConnector1">
            <a:avLst/>
          </a:prstGeom>
          <a:ln w="38100">
            <a:solidFill>
              <a:srgbClr val="00CC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5" name="Téglalap 34"/>
          <p:cNvSpPr/>
          <p:nvPr/>
        </p:nvSpPr>
        <p:spPr>
          <a:xfrm>
            <a:off x="3968867" y="4653136"/>
            <a:ext cx="1971285" cy="3600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36" name="Szövegdoboz 35"/>
          <p:cNvSpPr txBox="1"/>
          <p:nvPr/>
        </p:nvSpPr>
        <p:spPr>
          <a:xfrm>
            <a:off x="6330133" y="6028766"/>
            <a:ext cx="1784418" cy="707886"/>
          </a:xfrm>
          <a:prstGeom prst="rect">
            <a:avLst/>
          </a:prstGeom>
          <a:solidFill>
            <a:srgbClr val="7030A0"/>
          </a:solidFill>
        </p:spPr>
        <p:txBody>
          <a:bodyPr wrap="square" rtlCol="0">
            <a:spAutoFit/>
          </a:bodyPr>
          <a:lstStyle/>
          <a:p>
            <a:pPr algn="ctr"/>
            <a:r>
              <a:rPr lang="hu-HU" sz="2000">
                <a:solidFill>
                  <a:schemeClr val="bg1"/>
                </a:solidFill>
                <a:latin typeface="Arial" panose="020B0604020202020204" pitchFamily="34" charset="0"/>
                <a:cs typeface="Arial" panose="020B0604020202020204" pitchFamily="34" charset="0"/>
              </a:rPr>
              <a:t>soron belüli doboz</a:t>
            </a:r>
          </a:p>
        </p:txBody>
      </p:sp>
      <p:cxnSp>
        <p:nvCxnSpPr>
          <p:cNvPr id="37" name="Egyenes összekötő nyíllal 36"/>
          <p:cNvCxnSpPr/>
          <p:nvPr/>
        </p:nvCxnSpPr>
        <p:spPr>
          <a:xfrm flipH="1" flipV="1">
            <a:off x="5940152" y="5013136"/>
            <a:ext cx="1282190" cy="1015631"/>
          </a:xfrm>
          <a:prstGeom prst="straightConnector1">
            <a:avLst/>
          </a:prstGeom>
          <a:ln w="38100">
            <a:solidFill>
              <a:srgbClr val="7030A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0" name="Téglalap 39"/>
          <p:cNvSpPr/>
          <p:nvPr/>
        </p:nvSpPr>
        <p:spPr>
          <a:xfrm>
            <a:off x="2052000" y="3312000"/>
            <a:ext cx="5004000" cy="324000"/>
          </a:xfrm>
          <a:prstGeom prst="rect">
            <a:avLst/>
          </a:prstGeom>
          <a:noFill/>
          <a:ln w="3810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1" name="Téglalap 40"/>
          <p:cNvSpPr/>
          <p:nvPr/>
        </p:nvSpPr>
        <p:spPr>
          <a:xfrm>
            <a:off x="2484000" y="4219486"/>
            <a:ext cx="4896000" cy="324000"/>
          </a:xfrm>
          <a:prstGeom prst="rect">
            <a:avLst/>
          </a:prstGeom>
          <a:noFill/>
          <a:ln w="3810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cxnSp>
        <p:nvCxnSpPr>
          <p:cNvPr id="42" name="Egyenes összekötő nyíllal 41"/>
          <p:cNvCxnSpPr>
            <a:stCxn id="30" idx="1"/>
          </p:cNvCxnSpPr>
          <p:nvPr/>
        </p:nvCxnSpPr>
        <p:spPr>
          <a:xfrm flipH="1" flipV="1">
            <a:off x="7056000" y="3474000"/>
            <a:ext cx="576000" cy="443943"/>
          </a:xfrm>
          <a:prstGeom prst="straightConnector1">
            <a:avLst/>
          </a:prstGeom>
          <a:ln w="38100">
            <a:solidFill>
              <a:srgbClr val="00CC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5" name="Egyenes összekötő nyíllal 44"/>
          <p:cNvCxnSpPr/>
          <p:nvPr/>
        </p:nvCxnSpPr>
        <p:spPr>
          <a:xfrm flipH="1">
            <a:off x="7187302" y="3917943"/>
            <a:ext cx="444698" cy="301543"/>
          </a:xfrm>
          <a:prstGeom prst="straightConnector1">
            <a:avLst/>
          </a:prstGeom>
          <a:ln w="38100">
            <a:solidFill>
              <a:srgbClr val="00CC00"/>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1999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dirty="0"/>
              <a:t>4.4. Lekerekített szegély (folyt)</a:t>
            </a:r>
          </a:p>
        </p:txBody>
      </p:sp>
      <p:sp>
        <p:nvSpPr>
          <p:cNvPr id="3" name="Tartalom helye 2"/>
          <p:cNvSpPr>
            <a:spLocks noGrp="1"/>
          </p:cNvSpPr>
          <p:nvPr>
            <p:ph idx="1"/>
          </p:nvPr>
        </p:nvSpPr>
        <p:spPr>
          <a:xfrm>
            <a:off x="1331640" y="1412776"/>
            <a:ext cx="7812360" cy="5301224"/>
          </a:xfrm>
        </p:spPr>
        <p:txBody>
          <a:bodyPr>
            <a:normAutofit/>
          </a:bodyPr>
          <a:lstStyle/>
          <a:p>
            <a:pPr marL="0" indent="0">
              <a:spcBef>
                <a:spcPts val="0"/>
              </a:spcBef>
              <a:spcAft>
                <a:spcPts val="600"/>
              </a:spcAft>
              <a:buNone/>
            </a:pPr>
            <a:r>
              <a:rPr lang="hu-HU" u="sng" dirty="0"/>
              <a:t>Mintapélda-4</a:t>
            </a:r>
            <a:r>
              <a:rPr lang="hu-HU" dirty="0"/>
              <a:t>:</a:t>
            </a:r>
            <a:br>
              <a:rPr lang="hu-HU" dirty="0"/>
            </a:br>
            <a:r>
              <a:rPr lang="hu-HU" dirty="0"/>
              <a:t>100px szélességű és magasságú,</a:t>
            </a:r>
            <a:br>
              <a:rPr lang="hu-HU" dirty="0"/>
            </a:br>
            <a:r>
              <a:rPr lang="hu-HU" dirty="0"/>
              <a:t>5px vastag szegélyű</a:t>
            </a:r>
            <a:br>
              <a:rPr lang="hu-HU" dirty="0"/>
            </a:br>
            <a:r>
              <a:rPr lang="hu-HU" dirty="0"/>
              <a:t>dobozok</a:t>
            </a:r>
            <a:r>
              <a:rPr lang="hu-HU" b="1" dirty="0"/>
              <a:t> sarkainak</a:t>
            </a:r>
            <a:br>
              <a:rPr lang="hu-HU" b="1" dirty="0"/>
            </a:br>
            <a:r>
              <a:rPr lang="hu-HU" b="1" dirty="0"/>
              <a:t>eltérő mértékű</a:t>
            </a:r>
            <a:br>
              <a:rPr lang="hu-HU" b="1" dirty="0"/>
            </a:br>
            <a:r>
              <a:rPr lang="hu-HU" b="1" dirty="0"/>
              <a:t>kerekítése</a:t>
            </a:r>
            <a:br>
              <a:rPr lang="hu-HU" b="1" dirty="0"/>
            </a:br>
            <a:r>
              <a:rPr lang="hu-HU" b="1" dirty="0"/>
              <a:t>különböző</a:t>
            </a:r>
            <a:br>
              <a:rPr lang="hu-HU" b="1" dirty="0"/>
            </a:br>
            <a:r>
              <a:rPr lang="hu-HU" b="1" dirty="0"/>
              <a:t>mértékegységekkel</a:t>
            </a:r>
            <a:br>
              <a:rPr lang="hu-HU" b="1" dirty="0"/>
            </a:br>
            <a:r>
              <a:rPr lang="hu-HU" b="1" dirty="0"/>
              <a:t>és negyedkörökkel</a:t>
            </a:r>
            <a:br>
              <a:rPr lang="hu-HU" dirty="0"/>
            </a:br>
            <a:r>
              <a:rPr lang="hu-HU" dirty="0"/>
              <a:t>megadva</a:t>
            </a:r>
          </a:p>
        </p:txBody>
      </p:sp>
      <p:sp>
        <p:nvSpPr>
          <p:cNvPr id="4" name="Dia számának helye 3"/>
          <p:cNvSpPr>
            <a:spLocks noGrp="1"/>
          </p:cNvSpPr>
          <p:nvPr>
            <p:ph type="sldNum" sz="quarter" idx="12"/>
          </p:nvPr>
        </p:nvSpPr>
        <p:spPr/>
        <p:txBody>
          <a:bodyPr/>
          <a:lstStyle/>
          <a:p>
            <a:fld id="{4DC61DD4-7DED-4AA4-9E5A-5F7D420479A6}" type="slidenum">
              <a:rPr lang="hu-HU" smtClean="0"/>
              <a:pPr/>
              <a:t>40</a:t>
            </a:fld>
            <a:endParaRPr lang="hu-HU" dirty="0"/>
          </a:p>
        </p:txBody>
      </p:sp>
      <p:pic>
        <p:nvPicPr>
          <p:cNvPr id="6" name="Kép 5">
            <a:extLst>
              <a:ext uri="{FF2B5EF4-FFF2-40B4-BE49-F238E27FC236}">
                <a16:creationId xmlns:a16="http://schemas.microsoft.com/office/drawing/2014/main" id="{D99C572B-0F5B-46D2-94B2-448905B8B51B}"/>
              </a:ext>
            </a:extLst>
          </p:cNvPr>
          <p:cNvPicPr>
            <a:picLocks noChangeAspect="1"/>
          </p:cNvPicPr>
          <p:nvPr/>
        </p:nvPicPr>
        <p:blipFill rotWithShape="1">
          <a:blip r:embed="rId2"/>
          <a:srcRect l="64347" t="41429" r="27724" b="34511"/>
          <a:stretch/>
        </p:blipFill>
        <p:spPr bwMode="auto">
          <a:xfrm>
            <a:off x="5148065" y="2564904"/>
            <a:ext cx="3851936" cy="384122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258473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dirty="0"/>
              <a:t>4.4. Lekerekített szegély (folyt)</a:t>
            </a:r>
          </a:p>
        </p:txBody>
      </p:sp>
      <p:sp>
        <p:nvSpPr>
          <p:cNvPr id="3" name="Tartalom helye 2"/>
          <p:cNvSpPr>
            <a:spLocks noGrp="1"/>
          </p:cNvSpPr>
          <p:nvPr>
            <p:ph idx="1"/>
          </p:nvPr>
        </p:nvSpPr>
        <p:spPr>
          <a:xfrm>
            <a:off x="1331640" y="1412776"/>
            <a:ext cx="7812360" cy="5301224"/>
          </a:xfrm>
        </p:spPr>
        <p:txBody>
          <a:bodyPr>
            <a:normAutofit/>
          </a:bodyPr>
          <a:lstStyle/>
          <a:p>
            <a:pPr marL="0" indent="0">
              <a:spcBef>
                <a:spcPts val="0"/>
              </a:spcBef>
              <a:spcAft>
                <a:spcPts val="600"/>
              </a:spcAft>
              <a:buNone/>
            </a:pPr>
            <a:r>
              <a:rPr lang="hu-HU" u="sng" dirty="0"/>
              <a:t>Mintapélda-5</a:t>
            </a:r>
            <a:r>
              <a:rPr lang="hu-HU" dirty="0"/>
              <a:t>:</a:t>
            </a:r>
            <a:br>
              <a:rPr lang="hu-HU" dirty="0"/>
            </a:br>
            <a:r>
              <a:rPr lang="hu-HU" dirty="0"/>
              <a:t>100px szélességű és magasságú,</a:t>
            </a:r>
            <a:br>
              <a:rPr lang="hu-HU" dirty="0"/>
            </a:br>
            <a:r>
              <a:rPr lang="hu-HU" dirty="0"/>
              <a:t>1px vastag szegélyű</a:t>
            </a:r>
            <a:br>
              <a:rPr lang="hu-HU" dirty="0"/>
            </a:br>
            <a:r>
              <a:rPr lang="hu-HU" dirty="0"/>
              <a:t>dobozok</a:t>
            </a:r>
            <a:r>
              <a:rPr lang="hu-HU" b="1" dirty="0"/>
              <a:t> sarkainak</a:t>
            </a:r>
            <a:br>
              <a:rPr lang="hu-HU" b="1" dirty="0"/>
            </a:br>
            <a:r>
              <a:rPr lang="hu-HU" b="1" dirty="0"/>
              <a:t>eltérő mértékű</a:t>
            </a:r>
            <a:br>
              <a:rPr lang="hu-HU" b="1" dirty="0"/>
            </a:br>
            <a:r>
              <a:rPr lang="hu-HU" b="1" dirty="0"/>
              <a:t>kerekítése</a:t>
            </a:r>
            <a:br>
              <a:rPr lang="hu-HU" b="1" dirty="0"/>
            </a:br>
            <a:r>
              <a:rPr lang="hu-HU" b="1" dirty="0"/>
              <a:t>különböző</a:t>
            </a:r>
            <a:br>
              <a:rPr lang="hu-HU" b="1" dirty="0"/>
            </a:br>
            <a:r>
              <a:rPr lang="hu-HU" b="1" dirty="0"/>
              <a:t>mértékegységekkel</a:t>
            </a:r>
            <a:br>
              <a:rPr lang="hu-HU" b="1" dirty="0"/>
            </a:br>
            <a:r>
              <a:rPr lang="hu-HU" b="1" dirty="0"/>
              <a:t>és ellipszisekkel</a:t>
            </a:r>
            <a:br>
              <a:rPr lang="hu-HU" b="1" dirty="0"/>
            </a:br>
            <a:r>
              <a:rPr lang="hu-HU" b="1" dirty="0"/>
              <a:t>(két értékkel)</a:t>
            </a:r>
            <a:br>
              <a:rPr lang="hu-HU" dirty="0"/>
            </a:br>
            <a:r>
              <a:rPr lang="hu-HU" dirty="0"/>
              <a:t>megadva</a:t>
            </a:r>
          </a:p>
        </p:txBody>
      </p:sp>
      <p:sp>
        <p:nvSpPr>
          <p:cNvPr id="4" name="Dia számának helye 3"/>
          <p:cNvSpPr>
            <a:spLocks noGrp="1"/>
          </p:cNvSpPr>
          <p:nvPr>
            <p:ph type="sldNum" sz="quarter" idx="12"/>
          </p:nvPr>
        </p:nvSpPr>
        <p:spPr/>
        <p:txBody>
          <a:bodyPr/>
          <a:lstStyle/>
          <a:p>
            <a:fld id="{4DC61DD4-7DED-4AA4-9E5A-5F7D420479A6}" type="slidenum">
              <a:rPr lang="hu-HU" smtClean="0"/>
              <a:pPr/>
              <a:t>41</a:t>
            </a:fld>
            <a:endParaRPr lang="hu-HU" dirty="0"/>
          </a:p>
        </p:txBody>
      </p:sp>
      <p:pic>
        <p:nvPicPr>
          <p:cNvPr id="7" name="Kép 6">
            <a:extLst>
              <a:ext uri="{FF2B5EF4-FFF2-40B4-BE49-F238E27FC236}">
                <a16:creationId xmlns:a16="http://schemas.microsoft.com/office/drawing/2014/main" id="{D68B6C2B-C2D1-45A2-AC3D-C695EEFD4C70}"/>
              </a:ext>
            </a:extLst>
          </p:cNvPr>
          <p:cNvPicPr>
            <a:picLocks noChangeAspect="1"/>
          </p:cNvPicPr>
          <p:nvPr/>
        </p:nvPicPr>
        <p:blipFill rotWithShape="1">
          <a:blip r:embed="rId2"/>
          <a:srcRect l="65109" t="40092" r="27506" b="37422"/>
          <a:stretch/>
        </p:blipFill>
        <p:spPr bwMode="auto">
          <a:xfrm>
            <a:off x="5115184" y="2528783"/>
            <a:ext cx="3884816" cy="389062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831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dirty="0"/>
              <a:t>4.4. Lekerekített szegély (folyt)</a:t>
            </a:r>
          </a:p>
        </p:txBody>
      </p:sp>
      <p:sp>
        <p:nvSpPr>
          <p:cNvPr id="3" name="Tartalom helye 2"/>
          <p:cNvSpPr>
            <a:spLocks noGrp="1"/>
          </p:cNvSpPr>
          <p:nvPr>
            <p:ph idx="1"/>
          </p:nvPr>
        </p:nvSpPr>
        <p:spPr>
          <a:xfrm>
            <a:off x="1331640" y="1412776"/>
            <a:ext cx="7812360" cy="5301224"/>
          </a:xfrm>
        </p:spPr>
        <p:txBody>
          <a:bodyPr>
            <a:normAutofit/>
          </a:bodyPr>
          <a:lstStyle/>
          <a:p>
            <a:pPr marL="0" indent="0">
              <a:spcBef>
                <a:spcPts val="0"/>
              </a:spcBef>
              <a:spcAft>
                <a:spcPts val="600"/>
              </a:spcAft>
              <a:buNone/>
            </a:pPr>
            <a:r>
              <a:rPr lang="hu-HU" u="sng" dirty="0"/>
              <a:t>Mintapélda-6</a:t>
            </a:r>
            <a:r>
              <a:rPr lang="hu-HU" dirty="0"/>
              <a:t>:</a:t>
            </a:r>
            <a:br>
              <a:rPr lang="hu-HU" dirty="0"/>
            </a:br>
            <a:r>
              <a:rPr lang="hu-HU" dirty="0"/>
              <a:t>200px szélességű és 100px magasságú,</a:t>
            </a:r>
            <a:br>
              <a:rPr lang="hu-HU" dirty="0"/>
            </a:br>
            <a:r>
              <a:rPr lang="hu-HU" dirty="0"/>
              <a:t>3px vastag szegélyű </a:t>
            </a:r>
            <a:r>
              <a:rPr lang="hu-HU" b="1" dirty="0"/>
              <a:t>dobozok sarkainak</a:t>
            </a:r>
            <a:br>
              <a:rPr lang="hu-HU" b="1" dirty="0"/>
            </a:br>
            <a:r>
              <a:rPr lang="hu-HU" b="1" dirty="0"/>
              <a:t>eltérő mértékű kerekítése különböző</a:t>
            </a:r>
            <a:br>
              <a:rPr lang="hu-HU" b="1" dirty="0"/>
            </a:br>
            <a:r>
              <a:rPr lang="hu-HU" b="1" dirty="0"/>
              <a:t>mértékegységekkel és ellipszisekkel</a:t>
            </a:r>
            <a:br>
              <a:rPr lang="hu-HU" dirty="0"/>
            </a:br>
            <a:r>
              <a:rPr lang="hu-HU" dirty="0"/>
              <a:t>(két értékkel) megadva</a:t>
            </a:r>
          </a:p>
        </p:txBody>
      </p:sp>
      <p:pic>
        <p:nvPicPr>
          <p:cNvPr id="6" name="Kép 5">
            <a:extLst>
              <a:ext uri="{FF2B5EF4-FFF2-40B4-BE49-F238E27FC236}">
                <a16:creationId xmlns:a16="http://schemas.microsoft.com/office/drawing/2014/main" id="{105BA433-98B1-4121-B50A-D84CA57EB065}"/>
              </a:ext>
            </a:extLst>
          </p:cNvPr>
          <p:cNvPicPr>
            <a:picLocks noChangeAspect="1"/>
          </p:cNvPicPr>
          <p:nvPr/>
        </p:nvPicPr>
        <p:blipFill rotWithShape="1">
          <a:blip r:embed="rId2"/>
          <a:srcRect l="57540" t="21008" r="22755" b="59513"/>
          <a:stretch/>
        </p:blipFill>
        <p:spPr bwMode="auto">
          <a:xfrm>
            <a:off x="1364284" y="4365104"/>
            <a:ext cx="7672103" cy="2492896"/>
          </a:xfrm>
          <a:prstGeom prst="rect">
            <a:avLst/>
          </a:prstGeom>
          <a:ln>
            <a:noFill/>
          </a:ln>
          <a:extLst>
            <a:ext uri="{53640926-AAD7-44D8-BBD7-CCE9431645EC}">
              <a14:shadowObscured xmlns:a14="http://schemas.microsoft.com/office/drawing/2010/main"/>
            </a:ext>
          </a:extLst>
        </p:spPr>
      </p:pic>
      <p:sp>
        <p:nvSpPr>
          <p:cNvPr id="4" name="Dia számának helye 3"/>
          <p:cNvSpPr>
            <a:spLocks noGrp="1"/>
          </p:cNvSpPr>
          <p:nvPr>
            <p:ph type="sldNum" sz="quarter" idx="12"/>
          </p:nvPr>
        </p:nvSpPr>
        <p:spPr/>
        <p:txBody>
          <a:bodyPr/>
          <a:lstStyle/>
          <a:p>
            <a:fld id="{4DC61DD4-7DED-4AA4-9E5A-5F7D420479A6}" type="slidenum">
              <a:rPr lang="hu-HU" smtClean="0"/>
              <a:pPr/>
              <a:t>42</a:t>
            </a:fld>
            <a:endParaRPr lang="hu-HU" dirty="0"/>
          </a:p>
        </p:txBody>
      </p:sp>
    </p:spTree>
    <p:extLst>
      <p:ext uri="{BB962C8B-B14F-4D97-AF65-F5344CB8AC3E}">
        <p14:creationId xmlns:p14="http://schemas.microsoft.com/office/powerpoint/2010/main" val="10503863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dirty="0"/>
              <a:t>4.4. Lekerekített szegély (folyt)</a:t>
            </a:r>
          </a:p>
        </p:txBody>
      </p:sp>
      <p:sp>
        <p:nvSpPr>
          <p:cNvPr id="3" name="Tartalom helye 2"/>
          <p:cNvSpPr>
            <a:spLocks noGrp="1"/>
          </p:cNvSpPr>
          <p:nvPr>
            <p:ph idx="1"/>
          </p:nvPr>
        </p:nvSpPr>
        <p:spPr>
          <a:xfrm>
            <a:off x="1331640" y="1412776"/>
            <a:ext cx="7812360" cy="5301224"/>
          </a:xfrm>
        </p:spPr>
        <p:txBody>
          <a:bodyPr>
            <a:normAutofit/>
          </a:bodyPr>
          <a:lstStyle/>
          <a:p>
            <a:pPr marL="0" indent="0" algn="ctr">
              <a:spcBef>
                <a:spcPts val="0"/>
              </a:spcBef>
              <a:spcAft>
                <a:spcPts val="600"/>
              </a:spcAft>
              <a:buNone/>
            </a:pPr>
            <a:r>
              <a:rPr lang="hu-HU" dirty="0"/>
              <a:t>Alkalmazási javaslatok</a:t>
            </a:r>
          </a:p>
        </p:txBody>
      </p:sp>
      <p:sp>
        <p:nvSpPr>
          <p:cNvPr id="4" name="Dia számának helye 3"/>
          <p:cNvSpPr>
            <a:spLocks noGrp="1"/>
          </p:cNvSpPr>
          <p:nvPr>
            <p:ph type="sldNum" sz="quarter" idx="12"/>
          </p:nvPr>
        </p:nvSpPr>
        <p:spPr/>
        <p:txBody>
          <a:bodyPr/>
          <a:lstStyle/>
          <a:p>
            <a:fld id="{4DC61DD4-7DED-4AA4-9E5A-5F7D420479A6}" type="slidenum">
              <a:rPr lang="hu-HU" smtClean="0"/>
              <a:pPr/>
              <a:t>43</a:t>
            </a:fld>
            <a:endParaRPr lang="hu-HU" dirty="0"/>
          </a:p>
        </p:txBody>
      </p:sp>
      <p:pic>
        <p:nvPicPr>
          <p:cNvPr id="7" name="Kép 6">
            <a:extLst>
              <a:ext uri="{FF2B5EF4-FFF2-40B4-BE49-F238E27FC236}">
                <a16:creationId xmlns:a16="http://schemas.microsoft.com/office/drawing/2014/main" id="{226A5F1A-EB0C-458C-A187-D0F0F3C0C01C}"/>
              </a:ext>
            </a:extLst>
          </p:cNvPr>
          <p:cNvPicPr>
            <a:picLocks noChangeAspect="1"/>
          </p:cNvPicPr>
          <p:nvPr/>
        </p:nvPicPr>
        <p:blipFill rotWithShape="1">
          <a:blip r:embed="rId2"/>
          <a:srcRect l="64438" t="12583" r="29839" b="51828"/>
          <a:stretch/>
        </p:blipFill>
        <p:spPr bwMode="auto">
          <a:xfrm>
            <a:off x="2240969" y="2106000"/>
            <a:ext cx="2291344" cy="4680000"/>
          </a:xfrm>
          <a:prstGeom prst="rect">
            <a:avLst/>
          </a:prstGeom>
          <a:ln>
            <a:noFill/>
          </a:ln>
          <a:extLst>
            <a:ext uri="{53640926-AAD7-44D8-BBD7-CCE9431645EC}">
              <a14:shadowObscured xmlns:a14="http://schemas.microsoft.com/office/drawing/2010/main"/>
            </a:ext>
          </a:extLst>
        </p:spPr>
      </p:pic>
      <p:pic>
        <p:nvPicPr>
          <p:cNvPr id="9" name="Kép 8">
            <a:extLst>
              <a:ext uri="{FF2B5EF4-FFF2-40B4-BE49-F238E27FC236}">
                <a16:creationId xmlns:a16="http://schemas.microsoft.com/office/drawing/2014/main" id="{C955FA73-1DAD-4285-AEB2-1DC24C29EB79}"/>
              </a:ext>
            </a:extLst>
          </p:cNvPr>
          <p:cNvPicPr>
            <a:picLocks noChangeAspect="1"/>
          </p:cNvPicPr>
          <p:nvPr/>
        </p:nvPicPr>
        <p:blipFill rotWithShape="1">
          <a:blip r:embed="rId2"/>
          <a:srcRect l="64438" t="48440" r="29839" b="28068"/>
          <a:stretch/>
        </p:blipFill>
        <p:spPr bwMode="auto">
          <a:xfrm>
            <a:off x="5724128" y="2708920"/>
            <a:ext cx="2292800" cy="309327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53033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4.4. Lekerekített szegély (folyt)</a:t>
            </a:r>
          </a:p>
        </p:txBody>
      </p:sp>
      <p:sp>
        <p:nvSpPr>
          <p:cNvPr id="3" name="Tartalom helye 2"/>
          <p:cNvSpPr>
            <a:spLocks noGrp="1"/>
          </p:cNvSpPr>
          <p:nvPr>
            <p:ph idx="1"/>
          </p:nvPr>
        </p:nvSpPr>
        <p:spPr>
          <a:xfrm>
            <a:off x="1331640" y="1412776"/>
            <a:ext cx="7812360" cy="5445224"/>
          </a:xfrm>
        </p:spPr>
        <p:txBody>
          <a:bodyPr>
            <a:normAutofit/>
          </a:bodyPr>
          <a:lstStyle/>
          <a:p>
            <a:pPr marL="0" indent="0">
              <a:spcBef>
                <a:spcPts val="0"/>
              </a:spcBef>
              <a:spcAft>
                <a:spcPts val="1200"/>
              </a:spcAft>
              <a:buNone/>
            </a:pPr>
            <a:r>
              <a:rPr lang="hu-HU" u="sng"/>
              <a:t>példa</a:t>
            </a:r>
            <a:r>
              <a:rPr lang="hu-HU"/>
              <a:t>: </a:t>
            </a:r>
            <a:br>
              <a:rPr lang="hu-HU"/>
            </a:br>
            <a:r>
              <a:rPr lang="hu-HU"/>
              <a:t>lekerekített sarkú nyomó-</a:t>
            </a:r>
            <a:br>
              <a:rPr lang="hu-HU"/>
            </a:br>
            <a:r>
              <a:rPr lang="hu-HU"/>
              <a:t>gomb készítése</a:t>
            </a:r>
          </a:p>
          <a:p>
            <a:pPr marL="182563" indent="0">
              <a:spcBef>
                <a:spcPts val="0"/>
              </a:spcBef>
              <a:spcAft>
                <a:spcPts val="1200"/>
              </a:spcAft>
              <a:buNone/>
              <a:tabLst>
                <a:tab pos="534988" algn="l"/>
              </a:tabLst>
            </a:pPr>
            <a:r>
              <a:rPr lang="hu-HU" sz="2800" b="1">
                <a:solidFill>
                  <a:srgbClr val="0070C0"/>
                </a:solidFill>
                <a:latin typeface="Courier New" panose="02070309020205020404" pitchFamily="49" charset="0"/>
                <a:cs typeface="Courier New" panose="02070309020205020404" pitchFamily="49" charset="0"/>
              </a:rPr>
              <a:t>#gomb {	width: 160px; height: 40px;</a:t>
            </a:r>
            <a:br>
              <a:rPr lang="hu-HU" sz="2800" b="1">
                <a:solidFill>
                  <a:srgbClr val="0070C0"/>
                </a:solidFill>
                <a:latin typeface="Courier New" panose="02070309020205020404" pitchFamily="49" charset="0"/>
                <a:cs typeface="Courier New" panose="02070309020205020404" pitchFamily="49" charset="0"/>
              </a:rPr>
            </a:br>
            <a:r>
              <a:rPr lang="hu-HU" sz="2800" b="1">
                <a:solidFill>
                  <a:srgbClr val="0070C0"/>
                </a:solidFill>
                <a:latin typeface="Courier New" panose="02070309020205020404" pitchFamily="49" charset="0"/>
                <a:cs typeface="Courier New" panose="02070309020205020404" pitchFamily="49" charset="0"/>
              </a:rPr>
              <a:t>	text-align: center;</a:t>
            </a:r>
            <a:br>
              <a:rPr lang="hu-HU" sz="2800" b="1">
                <a:solidFill>
                  <a:srgbClr val="0070C0"/>
                </a:solidFill>
                <a:latin typeface="Courier New" panose="02070309020205020404" pitchFamily="49" charset="0"/>
                <a:cs typeface="Courier New" panose="02070309020205020404" pitchFamily="49" charset="0"/>
              </a:rPr>
            </a:br>
            <a:r>
              <a:rPr lang="hu-HU" sz="2800" b="1">
                <a:solidFill>
                  <a:srgbClr val="0070C0"/>
                </a:solidFill>
                <a:latin typeface="Courier New" panose="02070309020205020404" pitchFamily="49" charset="0"/>
                <a:cs typeface="Courier New" panose="02070309020205020404" pitchFamily="49" charset="0"/>
              </a:rPr>
              <a:t>	font-family: Corsiva, serif;</a:t>
            </a:r>
            <a:br>
              <a:rPr lang="hu-HU" sz="2800" b="1">
                <a:solidFill>
                  <a:srgbClr val="0070C0"/>
                </a:solidFill>
                <a:latin typeface="Courier New" panose="02070309020205020404" pitchFamily="49" charset="0"/>
                <a:cs typeface="Courier New" panose="02070309020205020404" pitchFamily="49" charset="0"/>
              </a:rPr>
            </a:br>
            <a:r>
              <a:rPr lang="hu-HU" sz="2800" b="1">
                <a:solidFill>
                  <a:srgbClr val="0070C0"/>
                </a:solidFill>
                <a:latin typeface="Courier New" panose="02070309020205020404" pitchFamily="49" charset="0"/>
                <a:cs typeface="Courier New" panose="02070309020205020404" pitchFamily="49" charset="0"/>
              </a:rPr>
              <a:t>	font-size: 24px;</a:t>
            </a:r>
            <a:br>
              <a:rPr lang="hu-HU" sz="2800" b="1">
                <a:solidFill>
                  <a:srgbClr val="0070C0"/>
                </a:solidFill>
                <a:latin typeface="Courier New" panose="02070309020205020404" pitchFamily="49" charset="0"/>
                <a:cs typeface="Courier New" panose="02070309020205020404" pitchFamily="49" charset="0"/>
              </a:rPr>
            </a:br>
            <a:r>
              <a:rPr lang="hu-HU" sz="2800" b="1">
                <a:solidFill>
                  <a:srgbClr val="0070C0"/>
                </a:solidFill>
                <a:latin typeface="Courier New" panose="02070309020205020404" pitchFamily="49" charset="0"/>
                <a:cs typeface="Courier New" panose="02070309020205020404" pitchFamily="49" charset="0"/>
              </a:rPr>
              <a:t>	color: blue;</a:t>
            </a:r>
            <a:br>
              <a:rPr lang="hu-HU" sz="2800" b="1">
                <a:solidFill>
                  <a:srgbClr val="0070C0"/>
                </a:solidFill>
                <a:latin typeface="Courier New" panose="02070309020205020404" pitchFamily="49" charset="0"/>
                <a:cs typeface="Courier New" panose="02070309020205020404" pitchFamily="49" charset="0"/>
              </a:rPr>
            </a:br>
            <a:r>
              <a:rPr lang="hu-HU" sz="2800" b="1">
                <a:solidFill>
                  <a:srgbClr val="0070C0"/>
                </a:solidFill>
                <a:latin typeface="Courier New" panose="02070309020205020404" pitchFamily="49" charset="0"/>
                <a:cs typeface="Courier New" panose="02070309020205020404" pitchFamily="49" charset="0"/>
              </a:rPr>
              <a:t>	font-weight: bold;</a:t>
            </a:r>
            <a:br>
              <a:rPr lang="hu-HU" sz="2800" b="1">
                <a:solidFill>
                  <a:srgbClr val="0070C0"/>
                </a:solidFill>
                <a:latin typeface="Courier New" panose="02070309020205020404" pitchFamily="49" charset="0"/>
                <a:cs typeface="Courier New" panose="02070309020205020404" pitchFamily="49" charset="0"/>
              </a:rPr>
            </a:br>
            <a:r>
              <a:rPr lang="hu-HU" sz="2800" b="1">
                <a:solidFill>
                  <a:srgbClr val="0070C0"/>
                </a:solidFill>
                <a:latin typeface="Courier New" panose="02070309020205020404" pitchFamily="49" charset="0"/>
                <a:cs typeface="Courier New" panose="02070309020205020404" pitchFamily="49" charset="0"/>
              </a:rPr>
              <a:t>	background-color: yellow;</a:t>
            </a:r>
            <a:br>
              <a:rPr lang="hu-HU" sz="2800" b="1">
                <a:solidFill>
                  <a:srgbClr val="0070C0"/>
                </a:solidFill>
                <a:latin typeface="Courier New" panose="02070309020205020404" pitchFamily="49" charset="0"/>
                <a:cs typeface="Courier New" panose="02070309020205020404" pitchFamily="49" charset="0"/>
              </a:rPr>
            </a:br>
            <a:r>
              <a:rPr lang="hu-HU" sz="2800" b="1">
                <a:solidFill>
                  <a:srgbClr val="0070C0"/>
                </a:solidFill>
                <a:latin typeface="Courier New" panose="02070309020205020404" pitchFamily="49" charset="0"/>
                <a:cs typeface="Courier New" panose="02070309020205020404" pitchFamily="49" charset="0"/>
              </a:rPr>
              <a:t>	border-radius: 20px; }</a:t>
            </a:r>
          </a:p>
        </p:txBody>
      </p:sp>
      <p:sp>
        <p:nvSpPr>
          <p:cNvPr id="4" name="Dia számának helye 3"/>
          <p:cNvSpPr>
            <a:spLocks noGrp="1"/>
          </p:cNvSpPr>
          <p:nvPr>
            <p:ph type="sldNum" sz="quarter" idx="12"/>
          </p:nvPr>
        </p:nvSpPr>
        <p:spPr/>
        <p:txBody>
          <a:bodyPr/>
          <a:lstStyle/>
          <a:p>
            <a:fld id="{4DC61DD4-7DED-4AA4-9E5A-5F7D420479A6}" type="slidenum">
              <a:rPr lang="hu-HU" smtClean="0"/>
              <a:pPr/>
              <a:t>44</a:t>
            </a:fld>
            <a:endParaRPr lang="hu-HU" dirty="0"/>
          </a:p>
        </p:txBody>
      </p:sp>
      <p:pic>
        <p:nvPicPr>
          <p:cNvPr id="7" name="Kép 6"/>
          <p:cNvPicPr>
            <a:picLocks noChangeAspect="1"/>
          </p:cNvPicPr>
          <p:nvPr/>
        </p:nvPicPr>
        <p:blipFill rotWithShape="1">
          <a:blip r:embed="rId2"/>
          <a:srcRect l="40664" t="54617" r="43983" b="37449"/>
          <a:stretch/>
        </p:blipFill>
        <p:spPr bwMode="auto">
          <a:xfrm>
            <a:off x="6012160" y="1988840"/>
            <a:ext cx="2923028" cy="8483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28044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4.5. Szegély képből</a:t>
            </a:r>
          </a:p>
        </p:txBody>
      </p:sp>
      <p:sp>
        <p:nvSpPr>
          <p:cNvPr id="4" name="Dia számának helye 3"/>
          <p:cNvSpPr>
            <a:spLocks noGrp="1"/>
          </p:cNvSpPr>
          <p:nvPr>
            <p:ph type="sldNum" sz="quarter" idx="12"/>
          </p:nvPr>
        </p:nvSpPr>
        <p:spPr/>
        <p:txBody>
          <a:bodyPr/>
          <a:lstStyle/>
          <a:p>
            <a:fld id="{4DC61DD4-7DED-4AA4-9E5A-5F7D420479A6}" type="slidenum">
              <a:rPr lang="hu-HU" smtClean="0"/>
              <a:pPr/>
              <a:t>45</a:t>
            </a:fld>
            <a:endParaRPr lang="hu-HU" dirty="0"/>
          </a:p>
        </p:txBody>
      </p:sp>
      <p:sp>
        <p:nvSpPr>
          <p:cNvPr id="5" name="Tartalom helye 4"/>
          <p:cNvSpPr>
            <a:spLocks noGrp="1"/>
          </p:cNvSpPr>
          <p:nvPr>
            <p:ph idx="1"/>
          </p:nvPr>
        </p:nvSpPr>
        <p:spPr/>
        <p:txBody>
          <a:bodyPr/>
          <a:lstStyle/>
          <a:p>
            <a:pPr marL="0" indent="0">
              <a:spcBef>
                <a:spcPts val="0"/>
              </a:spcBef>
              <a:buNone/>
            </a:pPr>
            <a:r>
              <a:rPr lang="hu-HU"/>
              <a:t>A képet két vízszintes és két</a:t>
            </a:r>
            <a:br>
              <a:rPr lang="hu-HU"/>
            </a:br>
            <a:r>
              <a:rPr lang="hu-HU"/>
              <a:t>függőleges vonallal 9 darab-</a:t>
            </a:r>
            <a:br>
              <a:rPr lang="hu-HU"/>
            </a:br>
            <a:r>
              <a:rPr lang="hu-HU"/>
              <a:t>ra osztjuk – </a:t>
            </a:r>
            <a:r>
              <a:rPr lang="hu-HU" b="1"/>
              <a:t>a külső 8 darab</a:t>
            </a:r>
            <a:br>
              <a:rPr lang="hu-HU" b="1"/>
            </a:br>
            <a:r>
              <a:rPr lang="hu-HU" b="1"/>
              <a:t>alkotja majd a szegélyt</a:t>
            </a:r>
            <a:r>
              <a:rPr lang="hu-HU"/>
              <a:t>.</a:t>
            </a:r>
          </a:p>
          <a:p>
            <a:pPr marL="0" indent="0">
              <a:spcBef>
                <a:spcPts val="1800"/>
              </a:spcBef>
              <a:buNone/>
            </a:pPr>
            <a:r>
              <a:rPr lang="hu-HU" sz="2800" u="sng"/>
              <a:t>A szegélyhez használt tulajdonságok</a:t>
            </a:r>
            <a:r>
              <a:rPr lang="hu-HU" sz="2800"/>
              <a:t>:</a:t>
            </a:r>
          </a:p>
          <a:p>
            <a:pPr>
              <a:spcBef>
                <a:spcPts val="600"/>
              </a:spcBef>
            </a:pPr>
            <a:r>
              <a:rPr lang="hu-HU" sz="2800" b="1">
                <a:solidFill>
                  <a:srgbClr val="FF0000"/>
                </a:solidFill>
              </a:rPr>
              <a:t>border-image-source</a:t>
            </a:r>
            <a:r>
              <a:rPr lang="hu-HU" sz="2800"/>
              <a:t> = forráskép</a:t>
            </a:r>
          </a:p>
          <a:p>
            <a:pPr>
              <a:spcBef>
                <a:spcPts val="600"/>
              </a:spcBef>
            </a:pPr>
            <a:r>
              <a:rPr lang="hu-HU" sz="2800" b="1">
                <a:solidFill>
                  <a:srgbClr val="FF0000"/>
                </a:solidFill>
              </a:rPr>
              <a:t>border-image-slice</a:t>
            </a:r>
            <a:r>
              <a:rPr lang="hu-HU" sz="2800"/>
              <a:t> = levágás méretei</a:t>
            </a:r>
          </a:p>
          <a:p>
            <a:pPr>
              <a:spcBef>
                <a:spcPts val="600"/>
              </a:spcBef>
            </a:pPr>
            <a:r>
              <a:rPr lang="hu-HU" sz="2800" b="1">
                <a:solidFill>
                  <a:srgbClr val="FF0000"/>
                </a:solidFill>
              </a:rPr>
              <a:t>border-image-width</a:t>
            </a:r>
            <a:r>
              <a:rPr lang="hu-HU" sz="2800"/>
              <a:t> = szegélyszélesség</a:t>
            </a:r>
          </a:p>
          <a:p>
            <a:pPr>
              <a:spcBef>
                <a:spcPts val="600"/>
              </a:spcBef>
            </a:pPr>
            <a:r>
              <a:rPr lang="hu-HU" sz="2800" b="1">
                <a:solidFill>
                  <a:srgbClr val="FF0000"/>
                </a:solidFill>
              </a:rPr>
              <a:t>border-image-outset</a:t>
            </a:r>
            <a:r>
              <a:rPr lang="hu-HU" sz="2800"/>
              <a:t> = szegélytávolítás</a:t>
            </a:r>
          </a:p>
          <a:p>
            <a:pPr>
              <a:spcBef>
                <a:spcPts val="600"/>
              </a:spcBef>
            </a:pPr>
            <a:r>
              <a:rPr lang="hu-HU" sz="2800" b="1">
                <a:solidFill>
                  <a:srgbClr val="FF0000"/>
                </a:solidFill>
              </a:rPr>
              <a:t>border-image-repeat</a:t>
            </a:r>
            <a:r>
              <a:rPr lang="hu-HU" sz="2800"/>
              <a:t> = ismétlődés</a:t>
            </a:r>
          </a:p>
        </p:txBody>
      </p:sp>
      <p:pic>
        <p:nvPicPr>
          <p:cNvPr id="6" name="Kép 5"/>
          <p:cNvPicPr>
            <a:picLocks noChangeAspect="1"/>
          </p:cNvPicPr>
          <p:nvPr/>
        </p:nvPicPr>
        <p:blipFill rotWithShape="1">
          <a:blip r:embed="rId2"/>
          <a:srcRect l="36307" t="45208" r="37448" b="16044"/>
          <a:stretch/>
        </p:blipFill>
        <p:spPr bwMode="auto">
          <a:xfrm>
            <a:off x="6372200" y="1462918"/>
            <a:ext cx="2602717" cy="2160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758272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4.5. Szegély képből (folyt)</a:t>
            </a:r>
          </a:p>
        </p:txBody>
      </p:sp>
      <p:pic>
        <p:nvPicPr>
          <p:cNvPr id="7" name="Kép 6"/>
          <p:cNvPicPr>
            <a:picLocks noChangeAspect="1"/>
          </p:cNvPicPr>
          <p:nvPr/>
        </p:nvPicPr>
        <p:blipFill rotWithShape="1">
          <a:blip r:embed="rId2"/>
          <a:srcRect l="35374" t="38010" r="31846" b="15491"/>
          <a:stretch/>
        </p:blipFill>
        <p:spPr bwMode="auto">
          <a:xfrm>
            <a:off x="5655818" y="4077073"/>
            <a:ext cx="3488182" cy="2780928"/>
          </a:xfrm>
          <a:prstGeom prst="rect">
            <a:avLst/>
          </a:prstGeom>
          <a:ln>
            <a:noFill/>
          </a:ln>
          <a:extLst>
            <a:ext uri="{53640926-AAD7-44D8-BBD7-CCE9431645EC}">
              <a14:shadowObscured xmlns:a14="http://schemas.microsoft.com/office/drawing/2010/main"/>
            </a:ext>
          </a:extLst>
        </p:spPr>
      </p:pic>
      <p:sp>
        <p:nvSpPr>
          <p:cNvPr id="4" name="Dia számának helye 3"/>
          <p:cNvSpPr>
            <a:spLocks noGrp="1"/>
          </p:cNvSpPr>
          <p:nvPr>
            <p:ph type="sldNum" sz="quarter" idx="12"/>
          </p:nvPr>
        </p:nvSpPr>
        <p:spPr/>
        <p:txBody>
          <a:bodyPr/>
          <a:lstStyle/>
          <a:p>
            <a:fld id="{4DC61DD4-7DED-4AA4-9E5A-5F7D420479A6}" type="slidenum">
              <a:rPr lang="hu-HU" smtClean="0"/>
              <a:pPr/>
              <a:t>46</a:t>
            </a:fld>
            <a:endParaRPr lang="hu-HU" dirty="0"/>
          </a:p>
        </p:txBody>
      </p:sp>
      <p:sp>
        <p:nvSpPr>
          <p:cNvPr id="5" name="Tartalom helye 4"/>
          <p:cNvSpPr>
            <a:spLocks noGrp="1"/>
          </p:cNvSpPr>
          <p:nvPr>
            <p:ph idx="1"/>
          </p:nvPr>
        </p:nvSpPr>
        <p:spPr/>
        <p:txBody>
          <a:bodyPr>
            <a:normAutofit/>
          </a:bodyPr>
          <a:lstStyle/>
          <a:p>
            <a:pPr marL="0" indent="0">
              <a:spcBef>
                <a:spcPts val="0"/>
              </a:spcBef>
              <a:buNone/>
            </a:pPr>
            <a:r>
              <a:rPr lang="hu-HU" u="sng"/>
              <a:t>Szegélytávolítás</a:t>
            </a:r>
            <a:r>
              <a:rPr lang="hu-HU"/>
              <a:t>:</a:t>
            </a:r>
          </a:p>
          <a:p>
            <a:pPr marL="0" indent="0">
              <a:spcBef>
                <a:spcPts val="0"/>
              </a:spcBef>
              <a:buNone/>
            </a:pPr>
            <a:r>
              <a:rPr lang="hu-HU" sz="2600" b="1">
                <a:solidFill>
                  <a:srgbClr val="FF0000"/>
                </a:solidFill>
                <a:latin typeface="Courier New" panose="02070309020205020404" pitchFamily="49" charset="0"/>
                <a:cs typeface="Courier New" panose="02070309020205020404" pitchFamily="49" charset="0"/>
              </a:rPr>
              <a:t>border-image-source: url(maci.jpg);</a:t>
            </a:r>
          </a:p>
          <a:p>
            <a:pPr marL="0" indent="0">
              <a:spcBef>
                <a:spcPts val="0"/>
              </a:spcBef>
              <a:buNone/>
            </a:pPr>
            <a:endParaRPr lang="hu-HU" sz="2800" b="1">
              <a:solidFill>
                <a:srgbClr val="FF0000"/>
              </a:solidFill>
              <a:latin typeface="Courier New" panose="02070309020205020404" pitchFamily="49" charset="0"/>
              <a:cs typeface="Courier New" panose="02070309020205020404" pitchFamily="49" charset="0"/>
            </a:endParaRPr>
          </a:p>
          <a:p>
            <a:pPr marL="0" indent="0">
              <a:spcBef>
                <a:spcPts val="0"/>
              </a:spcBef>
              <a:buNone/>
            </a:pPr>
            <a:r>
              <a:rPr lang="hu-HU" u="sng"/>
              <a:t>A képlevágás méreteinek megadása</a:t>
            </a:r>
            <a:r>
              <a:rPr lang="hu-HU"/>
              <a:t>:</a:t>
            </a:r>
            <a:br>
              <a:rPr lang="hu-HU"/>
            </a:br>
            <a:r>
              <a:rPr lang="hu-HU" sz="2400"/>
              <a:t>(fentről indulva az óramutató járása szerint)</a:t>
            </a:r>
          </a:p>
          <a:p>
            <a:pPr marL="0" indent="0">
              <a:spcBef>
                <a:spcPts val="0"/>
              </a:spcBef>
              <a:buNone/>
            </a:pPr>
            <a:r>
              <a:rPr lang="hu-HU" sz="2600" b="1">
                <a:solidFill>
                  <a:srgbClr val="FF0000"/>
                </a:solidFill>
                <a:latin typeface="Courier New" panose="02070309020205020404" pitchFamily="49" charset="0"/>
                <a:cs typeface="Courier New" panose="02070309020205020404" pitchFamily="49" charset="0"/>
              </a:rPr>
              <a:t>border-image-slice: 25% 30% 12% 20%;</a:t>
            </a:r>
          </a:p>
          <a:p>
            <a:pPr marL="0" indent="0">
              <a:spcBef>
                <a:spcPts val="0"/>
              </a:spcBef>
              <a:buNone/>
            </a:pPr>
            <a:endParaRPr lang="hu-HU" sz="2600" b="1">
              <a:solidFill>
                <a:srgbClr val="FF0000"/>
              </a:solidFill>
              <a:latin typeface="Courier New" panose="02070309020205020404" pitchFamily="49" charset="0"/>
              <a:cs typeface="Courier New" panose="02070309020205020404" pitchFamily="49" charset="0"/>
            </a:endParaRPr>
          </a:p>
          <a:p>
            <a:pPr marL="0" indent="0">
              <a:spcBef>
                <a:spcPts val="0"/>
              </a:spcBef>
              <a:buNone/>
            </a:pPr>
            <a:r>
              <a:rPr lang="hu-HU" u="sng"/>
              <a:t>A szegélyszélesség</a:t>
            </a:r>
            <a:br>
              <a:rPr lang="hu-HU" u="sng"/>
            </a:br>
            <a:r>
              <a:rPr lang="hu-HU" u="sng"/>
              <a:t>meghatározása</a:t>
            </a:r>
            <a:r>
              <a:rPr lang="hu-HU"/>
              <a:t>:</a:t>
            </a:r>
            <a:br>
              <a:rPr lang="hu-HU"/>
            </a:br>
            <a:r>
              <a:rPr lang="hu-HU" sz="2400"/>
              <a:t>(a kész szegély méretei)</a:t>
            </a:r>
          </a:p>
          <a:p>
            <a:pPr marL="0" indent="0">
              <a:spcBef>
                <a:spcPts val="0"/>
              </a:spcBef>
              <a:buNone/>
            </a:pPr>
            <a:r>
              <a:rPr lang="hu-HU" sz="2600" b="1">
                <a:solidFill>
                  <a:srgbClr val="FF0000"/>
                </a:solidFill>
                <a:latin typeface="Courier New" panose="02070309020205020404" pitchFamily="49" charset="0"/>
                <a:cs typeface="Courier New" panose="02070309020205020404" pitchFamily="49" charset="0"/>
              </a:rPr>
              <a:t>border-image-width:</a:t>
            </a:r>
            <a:br>
              <a:rPr lang="hu-HU" sz="2600" b="1">
                <a:solidFill>
                  <a:srgbClr val="FF0000"/>
                </a:solidFill>
                <a:latin typeface="Courier New" panose="02070309020205020404" pitchFamily="49" charset="0"/>
                <a:cs typeface="Courier New" panose="02070309020205020404" pitchFamily="49" charset="0"/>
              </a:rPr>
            </a:br>
            <a:r>
              <a:rPr lang="hu-HU" sz="2600" b="1">
                <a:solidFill>
                  <a:srgbClr val="FF0000"/>
                </a:solidFill>
                <a:latin typeface="Courier New" panose="02070309020205020404" pitchFamily="49" charset="0"/>
                <a:cs typeface="Courier New" panose="02070309020205020404" pitchFamily="49" charset="0"/>
              </a:rPr>
              <a:t>20px 15px 10px 5px;</a:t>
            </a:r>
          </a:p>
        </p:txBody>
      </p:sp>
    </p:spTree>
    <p:extLst>
      <p:ext uri="{BB962C8B-B14F-4D97-AF65-F5344CB8AC3E}">
        <p14:creationId xmlns:p14="http://schemas.microsoft.com/office/powerpoint/2010/main" val="23342765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4.5. Szegély képből (folyt)</a:t>
            </a:r>
          </a:p>
        </p:txBody>
      </p:sp>
      <p:sp>
        <p:nvSpPr>
          <p:cNvPr id="4" name="Dia számának helye 3"/>
          <p:cNvSpPr>
            <a:spLocks noGrp="1"/>
          </p:cNvSpPr>
          <p:nvPr>
            <p:ph type="sldNum" sz="quarter" idx="12"/>
          </p:nvPr>
        </p:nvSpPr>
        <p:spPr/>
        <p:txBody>
          <a:bodyPr/>
          <a:lstStyle/>
          <a:p>
            <a:fld id="{4DC61DD4-7DED-4AA4-9E5A-5F7D420479A6}" type="slidenum">
              <a:rPr lang="hu-HU" smtClean="0"/>
              <a:pPr/>
              <a:t>47</a:t>
            </a:fld>
            <a:endParaRPr lang="hu-HU" dirty="0"/>
          </a:p>
        </p:txBody>
      </p:sp>
      <p:sp>
        <p:nvSpPr>
          <p:cNvPr id="5" name="Tartalom helye 4"/>
          <p:cNvSpPr>
            <a:spLocks noGrp="1"/>
          </p:cNvSpPr>
          <p:nvPr>
            <p:ph idx="1"/>
          </p:nvPr>
        </p:nvSpPr>
        <p:spPr>
          <a:xfrm>
            <a:off x="1331640" y="1428736"/>
            <a:ext cx="7704856" cy="5312632"/>
          </a:xfrm>
        </p:spPr>
        <p:txBody>
          <a:bodyPr>
            <a:normAutofit/>
          </a:bodyPr>
          <a:lstStyle/>
          <a:p>
            <a:pPr marL="0" indent="0">
              <a:spcBef>
                <a:spcPts val="0"/>
              </a:spcBef>
              <a:buNone/>
            </a:pPr>
            <a:r>
              <a:rPr lang="hu-HU" u="sng" dirty="0"/>
              <a:t>A szegélyeltávolítás beállítása</a:t>
            </a:r>
            <a:r>
              <a:rPr lang="hu-HU" dirty="0"/>
              <a:t>:</a:t>
            </a:r>
            <a:br>
              <a:rPr lang="hu-HU" dirty="0"/>
            </a:br>
            <a:r>
              <a:rPr lang="hu-HU" sz="2400" dirty="0"/>
              <a:t>(a szegély helyzete a szegélydoboztól kifelé tolható)</a:t>
            </a:r>
          </a:p>
          <a:p>
            <a:pPr marL="0" indent="0" algn="ctr">
              <a:spcBef>
                <a:spcPts val="0"/>
              </a:spcBef>
              <a:buNone/>
            </a:pPr>
            <a:r>
              <a:rPr lang="hu-HU" sz="2600" b="1" dirty="0" err="1">
                <a:solidFill>
                  <a:srgbClr val="FF0000"/>
                </a:solidFill>
                <a:latin typeface="Courier New" panose="02070309020205020404" pitchFamily="49" charset="0"/>
                <a:cs typeface="Courier New" panose="02070309020205020404" pitchFamily="49" charset="0"/>
              </a:rPr>
              <a:t>border</a:t>
            </a:r>
            <a:r>
              <a:rPr lang="hu-HU" sz="2600" b="1" dirty="0">
                <a:solidFill>
                  <a:srgbClr val="FF0000"/>
                </a:solidFill>
                <a:latin typeface="Courier New" panose="02070309020205020404" pitchFamily="49" charset="0"/>
                <a:cs typeface="Courier New" panose="02070309020205020404" pitchFamily="49" charset="0"/>
              </a:rPr>
              <a:t>-image-</a:t>
            </a:r>
            <a:r>
              <a:rPr lang="hu-HU" sz="2600" b="1" dirty="0" err="1">
                <a:solidFill>
                  <a:srgbClr val="FF0000"/>
                </a:solidFill>
                <a:latin typeface="Courier New" panose="02070309020205020404" pitchFamily="49" charset="0"/>
                <a:cs typeface="Courier New" panose="02070309020205020404" pitchFamily="49" charset="0"/>
              </a:rPr>
              <a:t>outset</a:t>
            </a:r>
            <a:r>
              <a:rPr lang="hu-HU" sz="2600" b="1" dirty="0">
                <a:solidFill>
                  <a:srgbClr val="FF0000"/>
                </a:solidFill>
                <a:latin typeface="Courier New" panose="02070309020205020404" pitchFamily="49" charset="0"/>
                <a:cs typeface="Courier New" panose="02070309020205020404" pitchFamily="49" charset="0"/>
              </a:rPr>
              <a:t>: 10px;</a:t>
            </a:r>
            <a:endParaRPr lang="hu-HU" sz="2800" b="1" dirty="0">
              <a:solidFill>
                <a:srgbClr val="FF0000"/>
              </a:solidFill>
              <a:latin typeface="Courier New" panose="02070309020205020404" pitchFamily="49" charset="0"/>
              <a:cs typeface="Courier New" panose="02070309020205020404" pitchFamily="49" charset="0"/>
            </a:endParaRPr>
          </a:p>
          <a:p>
            <a:pPr marL="0" indent="0">
              <a:spcBef>
                <a:spcPts val="1800"/>
              </a:spcBef>
              <a:buNone/>
            </a:pPr>
            <a:r>
              <a:rPr lang="hu-HU" u="sng" dirty="0"/>
              <a:t>A képdarabnak a szegélyben történő ismétlődésének szabályozása</a:t>
            </a:r>
            <a:r>
              <a:rPr lang="hu-HU" dirty="0"/>
              <a:t>:</a:t>
            </a:r>
            <a:br>
              <a:rPr lang="hu-HU" dirty="0"/>
            </a:br>
            <a:r>
              <a:rPr lang="hu-HU" sz="2400" i="1" dirty="0"/>
              <a:t>(két érték is lehet: 1. a vízszintes, a 2. a függőleges)</a:t>
            </a:r>
          </a:p>
          <a:p>
            <a:pPr indent="-250825">
              <a:spcBef>
                <a:spcPts val="0"/>
              </a:spcBef>
            </a:pPr>
            <a:r>
              <a:rPr lang="hu-HU" sz="2400" b="1" i="1" dirty="0" err="1"/>
              <a:t>stretch</a:t>
            </a:r>
            <a:r>
              <a:rPr lang="hu-HU" sz="2400" dirty="0"/>
              <a:t> = szétnyújtva (kitölti a szegélyszakaszt)</a:t>
            </a:r>
          </a:p>
          <a:p>
            <a:pPr indent="-250825">
              <a:spcBef>
                <a:spcPts val="0"/>
              </a:spcBef>
            </a:pPr>
            <a:r>
              <a:rPr lang="hu-HU" sz="2400" b="1" i="1" dirty="0" err="1"/>
              <a:t>repeat</a:t>
            </a:r>
            <a:r>
              <a:rPr lang="hu-HU" sz="2400" dirty="0"/>
              <a:t> = a képdarab ismétlődésével kitapétázza</a:t>
            </a:r>
          </a:p>
          <a:p>
            <a:pPr indent="-250825">
              <a:spcBef>
                <a:spcPts val="0"/>
              </a:spcBef>
            </a:pPr>
            <a:r>
              <a:rPr lang="hu-HU" sz="2400" b="1" i="1" dirty="0" err="1"/>
              <a:t>round</a:t>
            </a:r>
            <a:r>
              <a:rPr lang="hu-HU" sz="2400" dirty="0"/>
              <a:t> = átméretezve, hogy egész számú </a:t>
            </a:r>
            <a:r>
              <a:rPr lang="hu-HU" sz="2400" dirty="0" err="1"/>
              <a:t>többszörö-sével</a:t>
            </a:r>
            <a:r>
              <a:rPr lang="hu-HU" sz="2400" dirty="0"/>
              <a:t> ki lehessen tapétázni az adott szakaszt</a:t>
            </a:r>
          </a:p>
          <a:p>
            <a:pPr indent="-250825">
              <a:spcBef>
                <a:spcPts val="0"/>
              </a:spcBef>
            </a:pPr>
            <a:r>
              <a:rPr lang="hu-HU" sz="2400" b="1" i="1" dirty="0" err="1"/>
              <a:t>space</a:t>
            </a:r>
            <a:r>
              <a:rPr lang="hu-HU" sz="2400" dirty="0"/>
              <a:t> = a két végénél illeszkedéssel</a:t>
            </a:r>
          </a:p>
          <a:p>
            <a:pPr marL="0" indent="0" algn="ctr">
              <a:spcBef>
                <a:spcPts val="1200"/>
              </a:spcBef>
              <a:buNone/>
            </a:pPr>
            <a:r>
              <a:rPr lang="hu-HU" sz="2600" b="1" dirty="0" err="1">
                <a:solidFill>
                  <a:srgbClr val="FF0000"/>
                </a:solidFill>
                <a:latin typeface="Courier New" panose="02070309020205020404" pitchFamily="49" charset="0"/>
                <a:cs typeface="Courier New" panose="02070309020205020404" pitchFamily="49" charset="0"/>
              </a:rPr>
              <a:t>border</a:t>
            </a:r>
            <a:r>
              <a:rPr lang="hu-HU" sz="2600" b="1" dirty="0">
                <a:solidFill>
                  <a:srgbClr val="FF0000"/>
                </a:solidFill>
                <a:latin typeface="Courier New" panose="02070309020205020404" pitchFamily="49" charset="0"/>
                <a:cs typeface="Courier New" panose="02070309020205020404" pitchFamily="49" charset="0"/>
              </a:rPr>
              <a:t>-image-</a:t>
            </a:r>
            <a:r>
              <a:rPr lang="hu-HU" sz="2600" b="1" dirty="0" err="1">
                <a:solidFill>
                  <a:srgbClr val="FF0000"/>
                </a:solidFill>
                <a:latin typeface="Courier New" panose="02070309020205020404" pitchFamily="49" charset="0"/>
                <a:cs typeface="Courier New" panose="02070309020205020404" pitchFamily="49" charset="0"/>
              </a:rPr>
              <a:t>repeat</a:t>
            </a:r>
            <a:r>
              <a:rPr lang="hu-HU" sz="2600" b="1" dirty="0">
                <a:solidFill>
                  <a:srgbClr val="FF0000"/>
                </a:solidFill>
                <a:latin typeface="Courier New" panose="02070309020205020404" pitchFamily="49" charset="0"/>
                <a:cs typeface="Courier New" panose="02070309020205020404" pitchFamily="49" charset="0"/>
              </a:rPr>
              <a:t>: </a:t>
            </a:r>
            <a:r>
              <a:rPr lang="hu-HU" sz="2600" b="1" dirty="0" err="1">
                <a:solidFill>
                  <a:srgbClr val="FF0000"/>
                </a:solidFill>
                <a:latin typeface="Courier New" panose="02070309020205020404" pitchFamily="49" charset="0"/>
                <a:cs typeface="Courier New" panose="02070309020205020404" pitchFamily="49" charset="0"/>
              </a:rPr>
              <a:t>round</a:t>
            </a:r>
            <a:r>
              <a:rPr lang="hu-HU" sz="2600" b="1" dirty="0">
                <a:solidFill>
                  <a:srgbClr val="FF0000"/>
                </a:solidFill>
                <a:latin typeface="Courier New" panose="02070309020205020404" pitchFamily="49" charset="0"/>
                <a:cs typeface="Courier New" panose="02070309020205020404" pitchFamily="49" charset="0"/>
              </a:rPr>
              <a:t> </a:t>
            </a:r>
            <a:r>
              <a:rPr lang="hu-HU" sz="2600" b="1" dirty="0" err="1">
                <a:solidFill>
                  <a:srgbClr val="FF0000"/>
                </a:solidFill>
                <a:latin typeface="Courier New" panose="02070309020205020404" pitchFamily="49" charset="0"/>
                <a:cs typeface="Courier New" panose="02070309020205020404" pitchFamily="49" charset="0"/>
              </a:rPr>
              <a:t>space</a:t>
            </a:r>
            <a:r>
              <a:rPr lang="hu-HU" sz="2600" b="1" dirty="0">
                <a:solidFill>
                  <a:srgbClr val="FF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040358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dirty="0"/>
              <a:t>4.5. Szegély képből (folyt)</a:t>
            </a:r>
          </a:p>
        </p:txBody>
      </p:sp>
      <p:sp>
        <p:nvSpPr>
          <p:cNvPr id="4" name="Dia számának helye 3"/>
          <p:cNvSpPr>
            <a:spLocks noGrp="1"/>
          </p:cNvSpPr>
          <p:nvPr>
            <p:ph type="sldNum" sz="quarter" idx="12"/>
          </p:nvPr>
        </p:nvSpPr>
        <p:spPr/>
        <p:txBody>
          <a:bodyPr/>
          <a:lstStyle/>
          <a:p>
            <a:fld id="{4DC61DD4-7DED-4AA4-9E5A-5F7D420479A6}" type="slidenum">
              <a:rPr lang="hu-HU" smtClean="0"/>
              <a:pPr/>
              <a:t>48</a:t>
            </a:fld>
            <a:endParaRPr lang="hu-HU" dirty="0"/>
          </a:p>
        </p:txBody>
      </p:sp>
      <p:sp>
        <p:nvSpPr>
          <p:cNvPr id="5" name="Tartalom helye 4"/>
          <p:cNvSpPr>
            <a:spLocks noGrp="1"/>
          </p:cNvSpPr>
          <p:nvPr>
            <p:ph idx="1"/>
          </p:nvPr>
        </p:nvSpPr>
        <p:spPr>
          <a:xfrm>
            <a:off x="1331640" y="1428736"/>
            <a:ext cx="7704856" cy="5312632"/>
          </a:xfrm>
        </p:spPr>
        <p:txBody>
          <a:bodyPr>
            <a:normAutofit/>
          </a:bodyPr>
          <a:lstStyle/>
          <a:p>
            <a:pPr marL="0" indent="0">
              <a:spcBef>
                <a:spcPts val="0"/>
              </a:spcBef>
              <a:buNone/>
            </a:pPr>
            <a:r>
              <a:rPr lang="hu-HU" u="sng" dirty="0"/>
              <a:t>példa</a:t>
            </a:r>
            <a:br>
              <a:rPr lang="hu-HU" dirty="0"/>
            </a:br>
            <a:r>
              <a:rPr lang="hu-HU" sz="2400" b="1" dirty="0" err="1">
                <a:solidFill>
                  <a:srgbClr val="0070C0"/>
                </a:solidFill>
                <a:latin typeface="Courier New" panose="02070309020205020404" pitchFamily="49" charset="0"/>
                <a:cs typeface="Courier New" panose="02070309020205020404" pitchFamily="49" charset="0"/>
              </a:rPr>
              <a:t>border</a:t>
            </a:r>
            <a:r>
              <a:rPr lang="hu-HU" sz="2400" b="1" dirty="0">
                <a:solidFill>
                  <a:srgbClr val="0070C0"/>
                </a:solidFill>
                <a:latin typeface="Courier New" panose="02070309020205020404" pitchFamily="49" charset="0"/>
                <a:cs typeface="Courier New" panose="02070309020205020404" pitchFamily="49" charset="0"/>
              </a:rPr>
              <a:t>-image-</a:t>
            </a:r>
            <a:r>
              <a:rPr lang="hu-HU" sz="2400" b="1" dirty="0" err="1">
                <a:solidFill>
                  <a:srgbClr val="0070C0"/>
                </a:solidFill>
                <a:latin typeface="Courier New" panose="02070309020205020404" pitchFamily="49" charset="0"/>
                <a:cs typeface="Courier New" panose="02070309020205020404" pitchFamily="49" charset="0"/>
              </a:rPr>
              <a:t>source</a:t>
            </a: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url</a:t>
            </a:r>
            <a:r>
              <a:rPr lang="hu-HU" sz="2400" b="1" dirty="0">
                <a:solidFill>
                  <a:srgbClr val="0070C0"/>
                </a:solidFill>
                <a:latin typeface="Courier New" panose="02070309020205020404" pitchFamily="49" charset="0"/>
                <a:cs typeface="Courier New" panose="02070309020205020404" pitchFamily="49" charset="0"/>
              </a:rPr>
              <a:t>(kaktusz.jpg);</a:t>
            </a:r>
          </a:p>
          <a:p>
            <a:pPr marL="0" indent="0">
              <a:spcBef>
                <a:spcPts val="0"/>
              </a:spcBef>
              <a:buNone/>
            </a:pPr>
            <a:r>
              <a:rPr lang="hu-HU" sz="2400" b="1" dirty="0" err="1">
                <a:solidFill>
                  <a:srgbClr val="0070C0"/>
                </a:solidFill>
                <a:latin typeface="Courier New" panose="02070309020205020404" pitchFamily="49" charset="0"/>
                <a:cs typeface="Courier New" panose="02070309020205020404" pitchFamily="49" charset="0"/>
              </a:rPr>
              <a:t>border</a:t>
            </a:r>
            <a:r>
              <a:rPr lang="hu-HU" sz="2400" b="1" dirty="0">
                <a:solidFill>
                  <a:srgbClr val="0070C0"/>
                </a:solidFill>
                <a:latin typeface="Courier New" panose="02070309020205020404" pitchFamily="49" charset="0"/>
                <a:cs typeface="Courier New" panose="02070309020205020404" pitchFamily="49" charset="0"/>
              </a:rPr>
              <a:t>-image-</a:t>
            </a:r>
            <a:r>
              <a:rPr lang="hu-HU" sz="2400" b="1" dirty="0" err="1">
                <a:solidFill>
                  <a:srgbClr val="0070C0"/>
                </a:solidFill>
                <a:latin typeface="Courier New" panose="02070309020205020404" pitchFamily="49" charset="0"/>
                <a:cs typeface="Courier New" panose="02070309020205020404" pitchFamily="49" charset="0"/>
              </a:rPr>
              <a:t>slice</a:t>
            </a:r>
            <a:r>
              <a:rPr lang="hu-HU" sz="2400" b="1" dirty="0">
                <a:solidFill>
                  <a:srgbClr val="0070C0"/>
                </a:solidFill>
                <a:latin typeface="Courier New" panose="02070309020205020404" pitchFamily="49" charset="0"/>
                <a:cs typeface="Courier New" panose="02070309020205020404" pitchFamily="49" charset="0"/>
              </a:rPr>
              <a:t>: 20%;</a:t>
            </a:r>
          </a:p>
          <a:p>
            <a:pPr marL="0" indent="0">
              <a:spcBef>
                <a:spcPts val="0"/>
              </a:spcBef>
              <a:buNone/>
            </a:pPr>
            <a:r>
              <a:rPr lang="hu-HU" sz="2400" b="1" dirty="0" err="1">
                <a:solidFill>
                  <a:srgbClr val="0070C0"/>
                </a:solidFill>
                <a:latin typeface="Courier New" panose="02070309020205020404" pitchFamily="49" charset="0"/>
                <a:cs typeface="Courier New" panose="02070309020205020404" pitchFamily="49" charset="0"/>
              </a:rPr>
              <a:t>border</a:t>
            </a:r>
            <a:r>
              <a:rPr lang="hu-HU" sz="2400" b="1" dirty="0">
                <a:solidFill>
                  <a:srgbClr val="0070C0"/>
                </a:solidFill>
                <a:latin typeface="Courier New" panose="02070309020205020404" pitchFamily="49" charset="0"/>
                <a:cs typeface="Courier New" panose="02070309020205020404" pitchFamily="49" charset="0"/>
              </a:rPr>
              <a:t>-image-</a:t>
            </a:r>
            <a:r>
              <a:rPr lang="hu-HU" sz="2400" b="1" dirty="0" err="1">
                <a:solidFill>
                  <a:srgbClr val="0070C0"/>
                </a:solidFill>
                <a:latin typeface="Courier New" panose="02070309020205020404" pitchFamily="49" charset="0"/>
                <a:cs typeface="Courier New" panose="02070309020205020404" pitchFamily="49" charset="0"/>
              </a:rPr>
              <a:t>width</a:t>
            </a:r>
            <a:r>
              <a:rPr lang="hu-HU" sz="2400" b="1" dirty="0">
                <a:solidFill>
                  <a:srgbClr val="0070C0"/>
                </a:solidFill>
                <a:latin typeface="Courier New" panose="02070309020205020404" pitchFamily="49" charset="0"/>
                <a:cs typeface="Courier New" panose="02070309020205020404" pitchFamily="49" charset="0"/>
              </a:rPr>
              <a:t>: 40px 30px 20px 30px;</a:t>
            </a:r>
            <a:br>
              <a:rPr lang="hu-HU" sz="2400" b="1" dirty="0">
                <a:solidFill>
                  <a:srgbClr val="0070C0"/>
                </a:solidFill>
                <a:latin typeface="Courier New" panose="02070309020205020404" pitchFamily="49" charset="0"/>
                <a:cs typeface="Courier New" panose="02070309020205020404" pitchFamily="49" charset="0"/>
              </a:rPr>
            </a:br>
            <a:r>
              <a:rPr lang="hu-HU" sz="2400" b="1" dirty="0" err="1">
                <a:solidFill>
                  <a:srgbClr val="0070C0"/>
                </a:solidFill>
                <a:latin typeface="Courier New" panose="02070309020205020404" pitchFamily="49" charset="0"/>
                <a:cs typeface="Courier New" panose="02070309020205020404" pitchFamily="49" charset="0"/>
              </a:rPr>
              <a:t>border</a:t>
            </a:r>
            <a:r>
              <a:rPr lang="hu-HU" sz="2400" b="1" dirty="0">
                <a:solidFill>
                  <a:srgbClr val="0070C0"/>
                </a:solidFill>
                <a:latin typeface="Courier New" panose="02070309020205020404" pitchFamily="49" charset="0"/>
                <a:cs typeface="Courier New" panose="02070309020205020404" pitchFamily="49" charset="0"/>
              </a:rPr>
              <a:t>-image-</a:t>
            </a:r>
            <a:r>
              <a:rPr lang="hu-HU" sz="2400" b="1" dirty="0" err="1">
                <a:solidFill>
                  <a:srgbClr val="0070C0"/>
                </a:solidFill>
                <a:latin typeface="Courier New" panose="02070309020205020404" pitchFamily="49" charset="0"/>
                <a:cs typeface="Courier New" panose="02070309020205020404" pitchFamily="49" charset="0"/>
              </a:rPr>
              <a:t>outset</a:t>
            </a:r>
            <a:r>
              <a:rPr lang="hu-HU" sz="2400" b="1" dirty="0">
                <a:solidFill>
                  <a:srgbClr val="0070C0"/>
                </a:solidFill>
                <a:latin typeface="Courier New" panose="02070309020205020404" pitchFamily="49" charset="0"/>
                <a:cs typeface="Courier New" panose="02070309020205020404" pitchFamily="49" charset="0"/>
              </a:rPr>
              <a:t>: 0px;</a:t>
            </a:r>
            <a:br>
              <a:rPr lang="hu-HU" sz="2400" b="1" dirty="0">
                <a:solidFill>
                  <a:srgbClr val="0070C0"/>
                </a:solidFill>
                <a:latin typeface="Courier New" panose="02070309020205020404" pitchFamily="49" charset="0"/>
                <a:cs typeface="Courier New" panose="02070309020205020404" pitchFamily="49" charset="0"/>
              </a:rPr>
            </a:br>
            <a:r>
              <a:rPr lang="hu-HU" sz="2400" b="1" dirty="0" err="1">
                <a:solidFill>
                  <a:srgbClr val="0070C0"/>
                </a:solidFill>
                <a:latin typeface="Courier New" panose="02070309020205020404" pitchFamily="49" charset="0"/>
                <a:cs typeface="Courier New" panose="02070309020205020404" pitchFamily="49" charset="0"/>
              </a:rPr>
              <a:t>boder</a:t>
            </a:r>
            <a:r>
              <a:rPr lang="hu-HU" sz="2400" b="1" dirty="0">
                <a:solidFill>
                  <a:srgbClr val="0070C0"/>
                </a:solidFill>
                <a:latin typeface="Courier New" panose="02070309020205020404" pitchFamily="49" charset="0"/>
                <a:cs typeface="Courier New" panose="02070309020205020404" pitchFamily="49" charset="0"/>
              </a:rPr>
              <a:t>-image-</a:t>
            </a:r>
            <a:r>
              <a:rPr lang="hu-HU" sz="2400" b="1" dirty="0" err="1">
                <a:solidFill>
                  <a:srgbClr val="0070C0"/>
                </a:solidFill>
                <a:latin typeface="Courier New" panose="02070309020205020404" pitchFamily="49" charset="0"/>
                <a:cs typeface="Courier New" panose="02070309020205020404" pitchFamily="49" charset="0"/>
              </a:rPr>
              <a:t>repeat</a:t>
            </a: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round</a:t>
            </a: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round</a:t>
            </a:r>
            <a:r>
              <a:rPr lang="hu-HU" sz="2400" b="1" dirty="0">
                <a:solidFill>
                  <a:srgbClr val="0070C0"/>
                </a:solidFill>
                <a:latin typeface="Courier New" panose="02070309020205020404" pitchFamily="49" charset="0"/>
                <a:cs typeface="Courier New" panose="02070309020205020404" pitchFamily="49" charset="0"/>
              </a:rPr>
              <a:t>;</a:t>
            </a:r>
            <a:br>
              <a:rPr lang="hu-HU" sz="2400" b="1" dirty="0">
                <a:solidFill>
                  <a:srgbClr val="0070C0"/>
                </a:solidFill>
                <a:latin typeface="Courier New" panose="02070309020205020404" pitchFamily="49" charset="0"/>
                <a:cs typeface="Courier New" panose="02070309020205020404" pitchFamily="49" charset="0"/>
              </a:rPr>
            </a:br>
            <a:r>
              <a:rPr lang="hu-HU" sz="2400" b="1" i="1" dirty="0">
                <a:solidFill>
                  <a:srgbClr val="002060"/>
                </a:solidFill>
                <a:latin typeface="Courier New" panose="02070309020205020404" pitchFamily="49" charset="0"/>
                <a:cs typeface="Courier New" panose="02070309020205020404" pitchFamily="49" charset="0"/>
              </a:rPr>
              <a:t> (</a:t>
            </a:r>
            <a:r>
              <a:rPr lang="hu-HU" sz="2400" b="1" i="1" dirty="0" err="1">
                <a:solidFill>
                  <a:srgbClr val="002060"/>
                </a:solidFill>
                <a:latin typeface="Courier New" panose="02070309020205020404" pitchFamily="49" charset="0"/>
                <a:cs typeface="Courier New" panose="02070309020205020404" pitchFamily="49" charset="0"/>
              </a:rPr>
              <a:t>border</a:t>
            </a:r>
            <a:r>
              <a:rPr lang="hu-HU" sz="2400" b="1" i="1" dirty="0">
                <a:solidFill>
                  <a:srgbClr val="002060"/>
                </a:solidFill>
                <a:latin typeface="Courier New" panose="02070309020205020404" pitchFamily="49" charset="0"/>
                <a:cs typeface="Courier New" panose="02070309020205020404" pitchFamily="49" charset="0"/>
              </a:rPr>
              <a:t>-image-</a:t>
            </a:r>
            <a:r>
              <a:rPr lang="hu-HU" sz="2400" b="1" i="1" dirty="0" err="1">
                <a:solidFill>
                  <a:srgbClr val="002060"/>
                </a:solidFill>
                <a:latin typeface="Courier New" panose="02070309020205020404" pitchFamily="49" charset="0"/>
                <a:cs typeface="Courier New" panose="02070309020205020404" pitchFamily="49" charset="0"/>
              </a:rPr>
              <a:t>repeat</a:t>
            </a:r>
            <a:r>
              <a:rPr lang="hu-HU" sz="2400" b="1" i="1" dirty="0">
                <a:solidFill>
                  <a:srgbClr val="002060"/>
                </a:solidFill>
                <a:latin typeface="Courier New" panose="02070309020205020404" pitchFamily="49" charset="0"/>
                <a:cs typeface="Courier New" panose="02070309020205020404" pitchFamily="49" charset="0"/>
              </a:rPr>
              <a:t>: </a:t>
            </a:r>
            <a:r>
              <a:rPr lang="hu-HU" sz="2400" b="1" i="1" dirty="0" err="1">
                <a:solidFill>
                  <a:srgbClr val="002060"/>
                </a:solidFill>
                <a:latin typeface="Courier New" panose="02070309020205020404" pitchFamily="49" charset="0"/>
                <a:cs typeface="Courier New" panose="02070309020205020404" pitchFamily="49" charset="0"/>
              </a:rPr>
              <a:t>stretch</a:t>
            </a:r>
            <a:r>
              <a:rPr lang="hu-HU" sz="2400" b="1" i="1" dirty="0">
                <a:solidFill>
                  <a:srgbClr val="002060"/>
                </a:solidFill>
                <a:latin typeface="Courier New" panose="02070309020205020404" pitchFamily="49" charset="0"/>
                <a:cs typeface="Courier New" panose="02070309020205020404" pitchFamily="49" charset="0"/>
              </a:rPr>
              <a:t> </a:t>
            </a:r>
            <a:r>
              <a:rPr lang="hu-HU" sz="2400" b="1" i="1" dirty="0" err="1">
                <a:solidFill>
                  <a:srgbClr val="002060"/>
                </a:solidFill>
                <a:latin typeface="Courier New" panose="02070309020205020404" pitchFamily="49" charset="0"/>
                <a:cs typeface="Courier New" panose="02070309020205020404" pitchFamily="49" charset="0"/>
              </a:rPr>
              <a:t>stretch</a:t>
            </a:r>
            <a:r>
              <a:rPr lang="hu-HU" sz="2400" b="1" i="1" dirty="0">
                <a:solidFill>
                  <a:srgbClr val="002060"/>
                </a:solidFill>
                <a:latin typeface="Courier New" panose="02070309020205020404" pitchFamily="49" charset="0"/>
                <a:cs typeface="Courier New" panose="02070309020205020404" pitchFamily="49" charset="0"/>
              </a:rPr>
              <a:t>;)</a:t>
            </a:r>
          </a:p>
        </p:txBody>
      </p:sp>
      <p:pic>
        <p:nvPicPr>
          <p:cNvPr id="6" name="Kép 5"/>
          <p:cNvPicPr>
            <a:picLocks noChangeAspect="1"/>
          </p:cNvPicPr>
          <p:nvPr/>
        </p:nvPicPr>
        <p:blipFill rotWithShape="1">
          <a:blip r:embed="rId2"/>
          <a:srcRect l="24585" t="45576" r="26659" b="25270"/>
          <a:stretch/>
        </p:blipFill>
        <p:spPr bwMode="auto">
          <a:xfrm>
            <a:off x="1475656" y="4500763"/>
            <a:ext cx="6986615" cy="23488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365314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dirty="0"/>
              <a:t>4.5. Szegély képből (példa)</a:t>
            </a:r>
          </a:p>
        </p:txBody>
      </p:sp>
      <p:sp>
        <p:nvSpPr>
          <p:cNvPr id="4" name="Dia számának helye 3"/>
          <p:cNvSpPr>
            <a:spLocks noGrp="1"/>
          </p:cNvSpPr>
          <p:nvPr>
            <p:ph type="sldNum" sz="quarter" idx="12"/>
          </p:nvPr>
        </p:nvSpPr>
        <p:spPr/>
        <p:txBody>
          <a:bodyPr/>
          <a:lstStyle/>
          <a:p>
            <a:fld id="{4DC61DD4-7DED-4AA4-9E5A-5F7D420479A6}" type="slidenum">
              <a:rPr lang="hu-HU" smtClean="0"/>
              <a:pPr/>
              <a:t>49</a:t>
            </a:fld>
            <a:endParaRPr lang="hu-HU" dirty="0"/>
          </a:p>
        </p:txBody>
      </p:sp>
      <p:pic>
        <p:nvPicPr>
          <p:cNvPr id="7" name="Kép 6">
            <a:extLst>
              <a:ext uri="{FF2B5EF4-FFF2-40B4-BE49-F238E27FC236}">
                <a16:creationId xmlns:a16="http://schemas.microsoft.com/office/drawing/2014/main" id="{2616F89A-D984-408D-A7DA-F9AF465BCBE1}"/>
              </a:ext>
            </a:extLst>
          </p:cNvPr>
          <p:cNvPicPr>
            <a:picLocks noChangeAspect="1"/>
          </p:cNvPicPr>
          <p:nvPr/>
        </p:nvPicPr>
        <p:blipFill rotWithShape="1">
          <a:blip r:embed="rId2"/>
          <a:srcRect l="71986" t="11780" r="20341" b="50327"/>
          <a:stretch/>
        </p:blipFill>
        <p:spPr bwMode="auto">
          <a:xfrm>
            <a:off x="1271347" y="1429536"/>
            <a:ext cx="3103603" cy="5040000"/>
          </a:xfrm>
          <a:prstGeom prst="rect">
            <a:avLst/>
          </a:prstGeom>
          <a:ln>
            <a:noFill/>
          </a:ln>
          <a:extLst>
            <a:ext uri="{53640926-AAD7-44D8-BBD7-CCE9431645EC}">
              <a14:shadowObscured xmlns:a14="http://schemas.microsoft.com/office/drawing/2010/main"/>
            </a:ext>
          </a:extLst>
        </p:spPr>
      </p:pic>
      <p:pic>
        <p:nvPicPr>
          <p:cNvPr id="8" name="Kép 7">
            <a:extLst>
              <a:ext uri="{FF2B5EF4-FFF2-40B4-BE49-F238E27FC236}">
                <a16:creationId xmlns:a16="http://schemas.microsoft.com/office/drawing/2014/main" id="{E837AEA2-166E-4866-91A9-1F7DBEA07BF0}"/>
              </a:ext>
            </a:extLst>
          </p:cNvPr>
          <p:cNvPicPr>
            <a:picLocks noChangeAspect="1"/>
          </p:cNvPicPr>
          <p:nvPr/>
        </p:nvPicPr>
        <p:blipFill rotWithShape="1">
          <a:blip r:embed="rId2"/>
          <a:srcRect l="71986" t="51210" r="20341" b="10780"/>
          <a:stretch/>
        </p:blipFill>
        <p:spPr bwMode="auto">
          <a:xfrm>
            <a:off x="5936037" y="1429536"/>
            <a:ext cx="3092626" cy="5040000"/>
          </a:xfrm>
          <a:prstGeom prst="rect">
            <a:avLst/>
          </a:prstGeom>
          <a:ln>
            <a:noFill/>
          </a:ln>
          <a:extLst>
            <a:ext uri="{53640926-AAD7-44D8-BBD7-CCE9431645EC}">
              <a14:shadowObscured xmlns:a14="http://schemas.microsoft.com/office/drawing/2010/main"/>
            </a:ext>
          </a:extLst>
        </p:spPr>
      </p:pic>
      <p:pic>
        <p:nvPicPr>
          <p:cNvPr id="10" name="Kép 9">
            <a:extLst>
              <a:ext uri="{FF2B5EF4-FFF2-40B4-BE49-F238E27FC236}">
                <a16:creationId xmlns:a16="http://schemas.microsoft.com/office/drawing/2014/main" id="{2856B1AF-0DF0-49A4-B9CD-588B23C70509}"/>
              </a:ext>
            </a:extLst>
          </p:cNvPr>
          <p:cNvPicPr/>
          <p:nvPr/>
        </p:nvPicPr>
        <p:blipFill rotWithShape="1">
          <a:blip r:embed="rId3"/>
          <a:srcRect l="50940" t="36861" r="45824" b="53094"/>
          <a:stretch/>
        </p:blipFill>
        <p:spPr bwMode="auto">
          <a:xfrm>
            <a:off x="4656701" y="3573016"/>
            <a:ext cx="997585" cy="10172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56726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ép 8"/>
          <p:cNvPicPr>
            <a:picLocks noChangeAspect="1"/>
          </p:cNvPicPr>
          <p:nvPr/>
        </p:nvPicPr>
        <p:blipFill rotWithShape="1">
          <a:blip r:embed="rId2"/>
          <a:srcRect l="14730" t="40225" r="36308" b="14568"/>
          <a:stretch/>
        </p:blipFill>
        <p:spPr bwMode="auto">
          <a:xfrm>
            <a:off x="1403648" y="2780928"/>
            <a:ext cx="7498703" cy="3891155"/>
          </a:xfrm>
          <a:prstGeom prst="rect">
            <a:avLst/>
          </a:prstGeom>
          <a:ln>
            <a:noFill/>
          </a:ln>
          <a:extLst>
            <a:ext uri="{53640926-AAD7-44D8-BBD7-CCE9431645EC}">
              <a14:shadowObscured xmlns:a14="http://schemas.microsoft.com/office/drawing/2010/main"/>
            </a:ext>
          </a:extLst>
        </p:spPr>
      </p:pic>
      <p:sp>
        <p:nvSpPr>
          <p:cNvPr id="2" name="Cím 1"/>
          <p:cNvSpPr>
            <a:spLocks noGrp="1"/>
          </p:cNvSpPr>
          <p:nvPr>
            <p:ph type="title"/>
          </p:nvPr>
        </p:nvSpPr>
        <p:spPr/>
        <p:txBody>
          <a:bodyPr>
            <a:normAutofit/>
          </a:bodyPr>
          <a:lstStyle/>
          <a:p>
            <a:pPr algn="ctr"/>
            <a:r>
              <a:rPr lang="hu-HU" sz="4400"/>
              <a:t>A dobozok típusai (folyt)</a:t>
            </a:r>
            <a:endParaRPr lang="hu-HU" sz="4400" dirty="0"/>
          </a:p>
        </p:txBody>
      </p:sp>
      <p:sp>
        <p:nvSpPr>
          <p:cNvPr id="3" name="Dia számának helye 2"/>
          <p:cNvSpPr>
            <a:spLocks noGrp="1"/>
          </p:cNvSpPr>
          <p:nvPr>
            <p:ph type="sldNum" sz="quarter" idx="12"/>
          </p:nvPr>
        </p:nvSpPr>
        <p:spPr/>
        <p:txBody>
          <a:bodyPr/>
          <a:lstStyle/>
          <a:p>
            <a:fld id="{4DC61DD4-7DED-4AA4-9E5A-5F7D420479A6}" type="slidenum">
              <a:rPr lang="hu-HU" smtClean="0"/>
              <a:pPr/>
              <a:t>5</a:t>
            </a:fld>
            <a:endParaRPr lang="hu-HU" dirty="0"/>
          </a:p>
        </p:txBody>
      </p:sp>
      <p:sp>
        <p:nvSpPr>
          <p:cNvPr id="5" name="AutoShape 2" descr="Serif ABC Arial- Times- Times serif kihangsulyozv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8" name="AutoShape 2" descr="In der Typographie spielen Bitmap Fonts technisch gesehen keine Rolle mehr. Heute werden ausschließlich nur noch Vektor Fonts (Outline Fonts) verwendet. Denn im Gegensatz zu Pixel Fonts können Vektor Fonts unabhängig von der Auflösung des Peripheriegerätes definiert und somit ohne Qualitätsverluste beliebig skaliert werden. Den Standard in der Vektor Font-Technologie verkörpern gegenwärtig OpenType Fonts (OTF). Infografik: www.typolexikon.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0" name="Tartalom helye 3"/>
          <p:cNvSpPr>
            <a:spLocks noGrp="1"/>
          </p:cNvSpPr>
          <p:nvPr>
            <p:ph idx="1"/>
          </p:nvPr>
        </p:nvSpPr>
        <p:spPr>
          <a:xfrm>
            <a:off x="1331640" y="1484784"/>
            <a:ext cx="7632848" cy="5373216"/>
          </a:xfrm>
        </p:spPr>
        <p:txBody>
          <a:bodyPr>
            <a:normAutofit/>
          </a:bodyPr>
          <a:lstStyle/>
          <a:p>
            <a:pPr marL="88900" indent="0" algn="ctr">
              <a:spcBef>
                <a:spcPts val="1800"/>
              </a:spcBef>
              <a:buNone/>
            </a:pPr>
            <a:r>
              <a:rPr lang="hu-HU" sz="3200"/>
              <a:t>A sordobozok és a soron belüli dobozok is elemi dobozokból épülnek fel:</a:t>
            </a:r>
            <a:endParaRPr lang="hu-HU" sz="2400" i="1"/>
          </a:p>
        </p:txBody>
      </p:sp>
    </p:spTree>
    <p:extLst>
      <p:ext uri="{BB962C8B-B14F-4D97-AF65-F5344CB8AC3E}">
        <p14:creationId xmlns:p14="http://schemas.microsoft.com/office/powerpoint/2010/main" val="5199044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dirty="0"/>
              <a:t>4.5. Szegély képből (példa)</a:t>
            </a:r>
          </a:p>
        </p:txBody>
      </p:sp>
      <p:sp>
        <p:nvSpPr>
          <p:cNvPr id="4" name="Dia számának helye 3"/>
          <p:cNvSpPr>
            <a:spLocks noGrp="1"/>
          </p:cNvSpPr>
          <p:nvPr>
            <p:ph type="sldNum" sz="quarter" idx="12"/>
          </p:nvPr>
        </p:nvSpPr>
        <p:spPr/>
        <p:txBody>
          <a:bodyPr/>
          <a:lstStyle/>
          <a:p>
            <a:fld id="{4DC61DD4-7DED-4AA4-9E5A-5F7D420479A6}" type="slidenum">
              <a:rPr lang="hu-HU" smtClean="0"/>
              <a:pPr/>
              <a:t>50</a:t>
            </a:fld>
            <a:endParaRPr lang="hu-HU" dirty="0"/>
          </a:p>
        </p:txBody>
      </p:sp>
      <p:pic>
        <p:nvPicPr>
          <p:cNvPr id="9" name="Kép 8">
            <a:extLst>
              <a:ext uri="{FF2B5EF4-FFF2-40B4-BE49-F238E27FC236}">
                <a16:creationId xmlns:a16="http://schemas.microsoft.com/office/drawing/2014/main" id="{63DFDDC5-140A-4FF6-8734-84179C251954}"/>
              </a:ext>
            </a:extLst>
          </p:cNvPr>
          <p:cNvPicPr>
            <a:picLocks noChangeAspect="1"/>
          </p:cNvPicPr>
          <p:nvPr/>
        </p:nvPicPr>
        <p:blipFill rotWithShape="1">
          <a:blip r:embed="rId2"/>
          <a:srcRect l="54633" t="31683" r="35801" b="45892"/>
          <a:stretch/>
        </p:blipFill>
        <p:spPr bwMode="auto">
          <a:xfrm>
            <a:off x="1332000" y="1628800"/>
            <a:ext cx="3739254" cy="2880000"/>
          </a:xfrm>
          <a:prstGeom prst="rect">
            <a:avLst/>
          </a:prstGeom>
          <a:ln>
            <a:noFill/>
          </a:ln>
          <a:extLst>
            <a:ext uri="{53640926-AAD7-44D8-BBD7-CCE9431645EC}">
              <a14:shadowObscured xmlns:a14="http://schemas.microsoft.com/office/drawing/2010/main"/>
            </a:ext>
          </a:extLst>
        </p:spPr>
      </p:pic>
      <p:pic>
        <p:nvPicPr>
          <p:cNvPr id="11" name="Kép 10">
            <a:extLst>
              <a:ext uri="{FF2B5EF4-FFF2-40B4-BE49-F238E27FC236}">
                <a16:creationId xmlns:a16="http://schemas.microsoft.com/office/drawing/2014/main" id="{CE099C64-4D07-4CC9-8168-B9EDD2C8A233}"/>
              </a:ext>
            </a:extLst>
          </p:cNvPr>
          <p:cNvPicPr>
            <a:picLocks noChangeAspect="1"/>
          </p:cNvPicPr>
          <p:nvPr/>
        </p:nvPicPr>
        <p:blipFill rotWithShape="1">
          <a:blip r:embed="rId2"/>
          <a:srcRect l="54055" t="54519" r="35002" b="16930"/>
          <a:stretch/>
        </p:blipFill>
        <p:spPr bwMode="auto">
          <a:xfrm>
            <a:off x="5607078" y="3585732"/>
            <a:ext cx="3358139" cy="2880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05324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dirty="0"/>
              <a:t>II. Dobozok árnyékolása</a:t>
            </a:r>
          </a:p>
        </p:txBody>
      </p:sp>
      <p:sp>
        <p:nvSpPr>
          <p:cNvPr id="4" name="Tartalom helye 3"/>
          <p:cNvSpPr>
            <a:spLocks noGrp="1"/>
          </p:cNvSpPr>
          <p:nvPr>
            <p:ph idx="1"/>
          </p:nvPr>
        </p:nvSpPr>
        <p:spPr>
          <a:xfrm>
            <a:off x="1331640" y="1484784"/>
            <a:ext cx="7632848" cy="1143000"/>
          </a:xfrm>
        </p:spPr>
        <p:txBody>
          <a:bodyPr>
            <a:normAutofit/>
          </a:bodyPr>
          <a:lstStyle/>
          <a:p>
            <a:pPr marL="0" indent="0" algn="ctr">
              <a:spcBef>
                <a:spcPts val="1800"/>
              </a:spcBef>
              <a:buNone/>
            </a:pPr>
            <a:r>
              <a:rPr lang="hu-HU" sz="2800" dirty="0"/>
              <a:t>A </a:t>
            </a:r>
            <a:r>
              <a:rPr lang="hu-HU" sz="2800" b="1" dirty="0"/>
              <a:t>dobozárnyék</a:t>
            </a:r>
            <a:r>
              <a:rPr lang="hu-HU" sz="2800" dirty="0"/>
              <a:t>, a </a:t>
            </a:r>
            <a:r>
              <a:rPr lang="hu-HU" sz="2800" b="1" dirty="0" err="1">
                <a:solidFill>
                  <a:srgbClr val="FF0000"/>
                </a:solidFill>
              </a:rPr>
              <a:t>box-shadow</a:t>
            </a:r>
            <a:r>
              <a:rPr lang="hu-HU" sz="2800" dirty="0"/>
              <a:t> tulajdonság egy / több vetett árnyékot csatol a dobozhoz.</a:t>
            </a:r>
          </a:p>
        </p:txBody>
      </p:sp>
      <p:sp>
        <p:nvSpPr>
          <p:cNvPr id="3" name="Dia számának helye 2"/>
          <p:cNvSpPr>
            <a:spLocks noGrp="1"/>
          </p:cNvSpPr>
          <p:nvPr>
            <p:ph type="sldNum" sz="quarter" idx="12"/>
          </p:nvPr>
        </p:nvSpPr>
        <p:spPr/>
        <p:txBody>
          <a:bodyPr/>
          <a:lstStyle/>
          <a:p>
            <a:fld id="{4DC61DD4-7DED-4AA4-9E5A-5F7D420479A6}" type="slidenum">
              <a:rPr lang="hu-HU" smtClean="0"/>
              <a:pPr/>
              <a:t>51</a:t>
            </a:fld>
            <a:endParaRPr lang="hu-HU" dirty="0"/>
          </a:p>
        </p:txBody>
      </p:sp>
      <p:sp>
        <p:nvSpPr>
          <p:cNvPr id="5" name="AutoShape 2" descr="Serif ABC Arial- Times- Times serif kihangsulyozv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8" name="AutoShape 2" descr="In der Typographie spielen Bitmap Fonts technisch gesehen keine Rolle mehr. Heute werden ausschließlich nur noch Vektor Fonts (Outline Fonts) verwendet. Denn im Gegensatz zu Pixel Fonts können Vektor Fonts unabhängig von der Auflösung des Peripheriegerätes definiert und somit ohne Qualitätsverluste beliebig skaliert werden. Den Standard in der Vektor Font-Technologie verkörpern gegenwärtig OpenType Fonts (OTF). Infografik: www.typolexikon.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7" name="Kép 6">
            <a:extLst>
              <a:ext uri="{FF2B5EF4-FFF2-40B4-BE49-F238E27FC236}">
                <a16:creationId xmlns:a16="http://schemas.microsoft.com/office/drawing/2014/main" id="{552887E1-107C-4E75-A3DD-9D3F3DA4D5F9}"/>
              </a:ext>
            </a:extLst>
          </p:cNvPr>
          <p:cNvPicPr>
            <a:picLocks noChangeAspect="1"/>
          </p:cNvPicPr>
          <p:nvPr/>
        </p:nvPicPr>
        <p:blipFill rotWithShape="1">
          <a:blip r:embed="rId2"/>
          <a:srcRect l="20303" t="23924" r="59270" b="36492"/>
          <a:stretch/>
        </p:blipFill>
        <p:spPr bwMode="auto">
          <a:xfrm>
            <a:off x="1907704" y="2627784"/>
            <a:ext cx="6408712" cy="40807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638515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dirty="0"/>
              <a:t>Dobozok árnyékolása (folyt)</a:t>
            </a:r>
          </a:p>
        </p:txBody>
      </p:sp>
      <p:sp>
        <p:nvSpPr>
          <p:cNvPr id="4" name="Tartalom helye 3"/>
          <p:cNvSpPr>
            <a:spLocks noGrp="1"/>
          </p:cNvSpPr>
          <p:nvPr>
            <p:ph idx="1"/>
          </p:nvPr>
        </p:nvSpPr>
        <p:spPr>
          <a:xfrm>
            <a:off x="1331640" y="1480316"/>
            <a:ext cx="7632848" cy="5233684"/>
          </a:xfrm>
        </p:spPr>
        <p:txBody>
          <a:bodyPr>
            <a:normAutofit/>
          </a:bodyPr>
          <a:lstStyle/>
          <a:p>
            <a:pPr marL="0" indent="0">
              <a:spcBef>
                <a:spcPts val="0"/>
              </a:spcBef>
              <a:spcAft>
                <a:spcPts val="6600"/>
              </a:spcAft>
              <a:buNone/>
            </a:pPr>
            <a:r>
              <a:rPr lang="hu-HU" sz="2800" dirty="0"/>
              <a:t>A </a:t>
            </a:r>
            <a:r>
              <a:rPr lang="hu-HU" sz="2800" b="1" dirty="0"/>
              <a:t>külső árnyék</a:t>
            </a:r>
            <a:r>
              <a:rPr lang="hu-HU" sz="2800" dirty="0"/>
              <a:t> a szegélyen kívül jelenik meg (azaz oda vetődik), mintha a szegélydoboz átlátszatlan</a:t>
            </a:r>
            <a:br>
              <a:rPr lang="hu-HU" sz="2800" dirty="0"/>
            </a:br>
            <a:r>
              <a:rPr lang="hu-HU" sz="2800" dirty="0"/>
              <a:t>lenne.</a:t>
            </a:r>
          </a:p>
          <a:p>
            <a:pPr marL="0" indent="0">
              <a:spcBef>
                <a:spcPts val="0"/>
              </a:spcBef>
              <a:buNone/>
            </a:pPr>
            <a:r>
              <a:rPr lang="hu-HU" sz="2800" dirty="0"/>
              <a:t>A </a:t>
            </a:r>
            <a:r>
              <a:rPr lang="hu-HU" sz="2800" b="1" dirty="0"/>
              <a:t>belső árnyék</a:t>
            </a:r>
            <a:r>
              <a:rPr lang="hu-HU" sz="2800" dirty="0"/>
              <a:t> a belső margó szélétől befelé vetőik, minta attól kifelé lenne minden átlátszatlan.</a:t>
            </a:r>
          </a:p>
        </p:txBody>
      </p:sp>
      <p:sp>
        <p:nvSpPr>
          <p:cNvPr id="3" name="Dia számának helye 2"/>
          <p:cNvSpPr>
            <a:spLocks noGrp="1"/>
          </p:cNvSpPr>
          <p:nvPr>
            <p:ph type="sldNum" sz="quarter" idx="12"/>
          </p:nvPr>
        </p:nvSpPr>
        <p:spPr/>
        <p:txBody>
          <a:bodyPr/>
          <a:lstStyle/>
          <a:p>
            <a:fld id="{4DC61DD4-7DED-4AA4-9E5A-5F7D420479A6}" type="slidenum">
              <a:rPr lang="hu-HU" smtClean="0"/>
              <a:pPr/>
              <a:t>52</a:t>
            </a:fld>
            <a:endParaRPr lang="hu-HU" dirty="0"/>
          </a:p>
        </p:txBody>
      </p:sp>
      <p:sp>
        <p:nvSpPr>
          <p:cNvPr id="5" name="AutoShape 2" descr="Serif ABC Arial- Times- Times serif kihangsulyozv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8" name="AutoShape 2" descr="In der Typographie spielen Bitmap Fonts technisch gesehen keine Rolle mehr. Heute werden ausschließlich nur noch Vektor Fonts (Outline Fonts) verwendet. Denn im Gegensatz zu Pixel Fonts können Vektor Fonts unabhängig von der Auflösung des Peripheriegerätes definiert und somit ohne Qualitätsverluste beliebig skaliert werden. Den Standard in der Vektor Font-Technologie verkörpern gegenwärtig OpenType Fonts (OTF). Infografik: www.typolexikon.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9" name="Kép 8">
            <a:extLst>
              <a:ext uri="{FF2B5EF4-FFF2-40B4-BE49-F238E27FC236}">
                <a16:creationId xmlns:a16="http://schemas.microsoft.com/office/drawing/2014/main" id="{7362CF30-AE83-4BE7-BAE5-456DFBC6291C}"/>
              </a:ext>
            </a:extLst>
          </p:cNvPr>
          <p:cNvPicPr>
            <a:picLocks noChangeAspect="1"/>
          </p:cNvPicPr>
          <p:nvPr/>
        </p:nvPicPr>
        <p:blipFill rotWithShape="1">
          <a:blip r:embed="rId2"/>
          <a:srcRect l="21035" t="23849" r="58800" b="63704"/>
          <a:stretch/>
        </p:blipFill>
        <p:spPr bwMode="auto">
          <a:xfrm>
            <a:off x="3564488" y="5252923"/>
            <a:ext cx="5400000" cy="1095952"/>
          </a:xfrm>
          <a:prstGeom prst="rect">
            <a:avLst/>
          </a:prstGeom>
          <a:ln>
            <a:noFill/>
          </a:ln>
          <a:extLst>
            <a:ext uri="{53640926-AAD7-44D8-BBD7-CCE9431645EC}">
              <a14:shadowObscured xmlns:a14="http://schemas.microsoft.com/office/drawing/2010/main"/>
            </a:ext>
          </a:extLst>
        </p:spPr>
      </p:pic>
      <p:pic>
        <p:nvPicPr>
          <p:cNvPr id="10" name="Kép 9">
            <a:extLst>
              <a:ext uri="{FF2B5EF4-FFF2-40B4-BE49-F238E27FC236}">
                <a16:creationId xmlns:a16="http://schemas.microsoft.com/office/drawing/2014/main" id="{221F0B01-54C3-403E-853F-3963C51A3ABB}"/>
              </a:ext>
            </a:extLst>
          </p:cNvPr>
          <p:cNvPicPr>
            <a:picLocks noChangeAspect="1"/>
          </p:cNvPicPr>
          <p:nvPr/>
        </p:nvPicPr>
        <p:blipFill rotWithShape="1">
          <a:blip r:embed="rId2"/>
          <a:srcRect l="21035" t="36594" r="58752" b="50219"/>
          <a:stretch/>
        </p:blipFill>
        <p:spPr bwMode="auto">
          <a:xfrm>
            <a:off x="3600000" y="2572027"/>
            <a:ext cx="5400000" cy="115776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180189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dirty="0"/>
              <a:t>Dobozok árnyékolása (folyt)</a:t>
            </a:r>
          </a:p>
        </p:txBody>
      </p:sp>
      <p:sp>
        <p:nvSpPr>
          <p:cNvPr id="4" name="Tartalom helye 3"/>
          <p:cNvSpPr>
            <a:spLocks noGrp="1"/>
          </p:cNvSpPr>
          <p:nvPr>
            <p:ph idx="1"/>
          </p:nvPr>
        </p:nvSpPr>
        <p:spPr>
          <a:xfrm>
            <a:off x="1331640" y="1480316"/>
            <a:ext cx="7632848" cy="5233684"/>
          </a:xfrm>
        </p:spPr>
        <p:txBody>
          <a:bodyPr>
            <a:normAutofit/>
          </a:bodyPr>
          <a:lstStyle/>
          <a:p>
            <a:pPr marL="88900" indent="0" algn="ctr">
              <a:spcBef>
                <a:spcPts val="0"/>
              </a:spcBef>
              <a:buNone/>
            </a:pPr>
            <a:r>
              <a:rPr lang="hu-HU" sz="2800" dirty="0"/>
              <a:t>Ha a doboznak lekerekített szegélyei vannak, az árnyék alakja is követi a lekerekítéseket:</a:t>
            </a:r>
          </a:p>
          <a:p>
            <a:pPr marL="88900" indent="0" algn="ctr">
              <a:spcBef>
                <a:spcPts val="0"/>
              </a:spcBef>
              <a:buNone/>
            </a:pPr>
            <a:endParaRPr lang="hu-HU" sz="2800" dirty="0"/>
          </a:p>
          <a:p>
            <a:pPr marL="88900" indent="0" algn="ctr">
              <a:spcBef>
                <a:spcPts val="0"/>
              </a:spcBef>
              <a:buNone/>
            </a:pPr>
            <a:endParaRPr lang="hu-HU" sz="2800" dirty="0"/>
          </a:p>
          <a:p>
            <a:pPr marL="88900" indent="0" algn="ctr">
              <a:spcBef>
                <a:spcPts val="0"/>
              </a:spcBef>
              <a:buNone/>
            </a:pPr>
            <a:endParaRPr lang="hu-HU" sz="2800" dirty="0"/>
          </a:p>
          <a:p>
            <a:pPr marL="88900" indent="0" algn="ctr">
              <a:spcBef>
                <a:spcPts val="0"/>
              </a:spcBef>
              <a:buNone/>
            </a:pPr>
            <a:endParaRPr lang="hu-HU" sz="2800" dirty="0"/>
          </a:p>
          <a:p>
            <a:pPr marL="803275" indent="0">
              <a:spcBef>
                <a:spcPts val="0"/>
              </a:spcBef>
              <a:buNone/>
            </a:pPr>
            <a:r>
              <a:rPr lang="hu-HU" sz="2800" dirty="0"/>
              <a:t>#</a:t>
            </a:r>
            <a:r>
              <a:rPr lang="hu-HU" sz="2800" dirty="0" err="1"/>
              <a:t>kerek_arnyek</a:t>
            </a:r>
            <a:r>
              <a:rPr lang="hu-HU" sz="2800" dirty="0"/>
              <a:t> {</a:t>
            </a:r>
          </a:p>
          <a:p>
            <a:pPr marL="803275" indent="0">
              <a:spcBef>
                <a:spcPts val="0"/>
              </a:spcBef>
              <a:buNone/>
              <a:tabLst>
                <a:tab pos="1441450" algn="l"/>
              </a:tabLst>
            </a:pPr>
            <a:r>
              <a:rPr lang="hu-HU" sz="2800" dirty="0"/>
              <a:t>  	</a:t>
            </a:r>
            <a:r>
              <a:rPr lang="hu-HU" sz="2800" dirty="0" err="1"/>
              <a:t>border</a:t>
            </a:r>
            <a:r>
              <a:rPr lang="hu-HU" sz="2800" dirty="0"/>
              <a:t>: 10px </a:t>
            </a:r>
            <a:r>
              <a:rPr lang="hu-HU" sz="2800" dirty="0" err="1"/>
              <a:t>solid</a:t>
            </a:r>
            <a:r>
              <a:rPr lang="hu-HU" sz="2800" dirty="0"/>
              <a:t> </a:t>
            </a:r>
            <a:r>
              <a:rPr lang="hu-HU" sz="2800" dirty="0" err="1"/>
              <a:t>silver</a:t>
            </a:r>
            <a:r>
              <a:rPr lang="hu-HU" sz="2800" dirty="0"/>
              <a:t>;</a:t>
            </a:r>
          </a:p>
          <a:p>
            <a:pPr marL="803275" indent="0">
              <a:spcBef>
                <a:spcPts val="0"/>
              </a:spcBef>
              <a:buNone/>
              <a:tabLst>
                <a:tab pos="1441450" algn="l"/>
              </a:tabLst>
            </a:pPr>
            <a:r>
              <a:rPr lang="hu-HU" sz="2800" dirty="0"/>
              <a:t>  	</a:t>
            </a:r>
            <a:r>
              <a:rPr lang="hu-HU" sz="2800" dirty="0" err="1"/>
              <a:t>border-radius</a:t>
            </a:r>
            <a:r>
              <a:rPr lang="hu-HU" sz="2800" dirty="0"/>
              <a:t>: 10px;</a:t>
            </a:r>
          </a:p>
          <a:p>
            <a:pPr marL="803275" indent="0">
              <a:spcBef>
                <a:spcPts val="0"/>
              </a:spcBef>
              <a:buNone/>
              <a:tabLst>
                <a:tab pos="1441450" algn="l"/>
              </a:tabLst>
            </a:pPr>
            <a:r>
              <a:rPr lang="hu-HU" sz="2800" dirty="0"/>
              <a:t>  	</a:t>
            </a:r>
            <a:r>
              <a:rPr lang="hu-HU" sz="2800" dirty="0" err="1"/>
              <a:t>padding</a:t>
            </a:r>
            <a:r>
              <a:rPr lang="hu-HU" sz="2800" dirty="0"/>
              <a:t>: 10px;</a:t>
            </a:r>
          </a:p>
          <a:p>
            <a:pPr marL="803275" indent="0">
              <a:spcBef>
                <a:spcPts val="0"/>
              </a:spcBef>
              <a:buNone/>
              <a:tabLst>
                <a:tab pos="1441450" algn="l"/>
              </a:tabLst>
            </a:pPr>
            <a:r>
              <a:rPr lang="hu-HU" sz="2800" dirty="0"/>
              <a:t>  	</a:t>
            </a:r>
            <a:r>
              <a:rPr lang="hu-HU" sz="2800" dirty="0" err="1"/>
              <a:t>box-shadow</a:t>
            </a:r>
            <a:r>
              <a:rPr lang="hu-HU" sz="2800" dirty="0"/>
              <a:t>: 5px 10px 18px </a:t>
            </a:r>
            <a:r>
              <a:rPr lang="hu-HU" sz="2800" dirty="0" err="1"/>
              <a:t>red</a:t>
            </a:r>
            <a:r>
              <a:rPr lang="hu-HU" sz="2800" dirty="0"/>
              <a:t>;</a:t>
            </a:r>
          </a:p>
          <a:p>
            <a:pPr marL="803275" indent="0">
              <a:spcBef>
                <a:spcPts val="0"/>
              </a:spcBef>
              <a:buNone/>
            </a:pPr>
            <a:r>
              <a:rPr lang="hu-HU" sz="2800" dirty="0"/>
              <a:t>}</a:t>
            </a:r>
          </a:p>
        </p:txBody>
      </p:sp>
      <p:sp>
        <p:nvSpPr>
          <p:cNvPr id="3" name="Dia számának helye 2"/>
          <p:cNvSpPr>
            <a:spLocks noGrp="1"/>
          </p:cNvSpPr>
          <p:nvPr>
            <p:ph type="sldNum" sz="quarter" idx="12"/>
          </p:nvPr>
        </p:nvSpPr>
        <p:spPr/>
        <p:txBody>
          <a:bodyPr/>
          <a:lstStyle/>
          <a:p>
            <a:fld id="{4DC61DD4-7DED-4AA4-9E5A-5F7D420479A6}" type="slidenum">
              <a:rPr lang="hu-HU" smtClean="0"/>
              <a:pPr/>
              <a:t>53</a:t>
            </a:fld>
            <a:endParaRPr lang="hu-HU" dirty="0"/>
          </a:p>
        </p:txBody>
      </p:sp>
      <p:sp>
        <p:nvSpPr>
          <p:cNvPr id="5" name="AutoShape 2" descr="Serif ABC Arial- Times- Times serif kihangsulyozv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8" name="AutoShape 2" descr="In der Typographie spielen Bitmap Fonts technisch gesehen keine Rolle mehr. Heute werden ausschließlich nur noch Vektor Fonts (Outline Fonts) verwendet. Denn im Gegensatz zu Pixel Fonts können Vektor Fonts unabhängig von der Auflösung des Peripheriegerätes definiert und somit ohne Qualitätsverluste beliebig skaliert werden. Den Standard in der Vektor Font-Technologie verkörpern gegenwärtig OpenType Fonts (OTF). Infografik: www.typolexikon.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11" name="Kép 10">
            <a:extLst>
              <a:ext uri="{FF2B5EF4-FFF2-40B4-BE49-F238E27FC236}">
                <a16:creationId xmlns:a16="http://schemas.microsoft.com/office/drawing/2014/main" id="{F63C04D5-D870-46B4-B857-07570B4A066F}"/>
              </a:ext>
            </a:extLst>
          </p:cNvPr>
          <p:cNvPicPr>
            <a:picLocks noChangeAspect="1"/>
          </p:cNvPicPr>
          <p:nvPr/>
        </p:nvPicPr>
        <p:blipFill rotWithShape="1">
          <a:blip r:embed="rId2"/>
          <a:srcRect l="21086" t="53046" r="58728" b="35103"/>
          <a:stretch/>
        </p:blipFill>
        <p:spPr bwMode="auto">
          <a:xfrm>
            <a:off x="1570390" y="2476427"/>
            <a:ext cx="7191219" cy="13877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294835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dirty="0"/>
              <a:t>Dobozok árnyékolása (folyt)</a:t>
            </a:r>
          </a:p>
        </p:txBody>
      </p:sp>
      <p:sp>
        <p:nvSpPr>
          <p:cNvPr id="4" name="Tartalom helye 3"/>
          <p:cNvSpPr>
            <a:spLocks noGrp="1"/>
          </p:cNvSpPr>
          <p:nvPr>
            <p:ph idx="1"/>
          </p:nvPr>
        </p:nvSpPr>
        <p:spPr>
          <a:xfrm>
            <a:off x="1331640" y="1412776"/>
            <a:ext cx="7632848" cy="5301224"/>
          </a:xfrm>
        </p:spPr>
        <p:txBody>
          <a:bodyPr>
            <a:normAutofit/>
          </a:bodyPr>
          <a:lstStyle/>
          <a:p>
            <a:pPr marL="0" indent="0" algn="ctr">
              <a:spcBef>
                <a:spcPts val="0"/>
              </a:spcBef>
              <a:spcAft>
                <a:spcPts val="900"/>
              </a:spcAft>
              <a:buNone/>
            </a:pPr>
            <a:r>
              <a:rPr lang="hu-HU" sz="2800" dirty="0"/>
              <a:t>A doboz-árnyék tulajdonság az árnyékok vesszővel elválasztott listájából áll.</a:t>
            </a:r>
          </a:p>
          <a:p>
            <a:pPr marL="179388" indent="0">
              <a:spcBef>
                <a:spcPts val="0"/>
              </a:spcBef>
              <a:spcAft>
                <a:spcPts val="1200"/>
              </a:spcAft>
              <a:buNone/>
              <a:tabLst>
                <a:tab pos="2508250" algn="l"/>
              </a:tabLst>
            </a:pPr>
            <a:r>
              <a:rPr lang="hu-HU" sz="2800" b="1" dirty="0">
                <a:solidFill>
                  <a:srgbClr val="FF0000"/>
                </a:solidFill>
                <a:latin typeface="Courier New" panose="02070309020205020404" pitchFamily="49" charset="0"/>
                <a:cs typeface="Courier New" panose="02070309020205020404" pitchFamily="49" charset="0"/>
              </a:rPr>
              <a:t>kijelölő {	</a:t>
            </a:r>
            <a:r>
              <a:rPr lang="hu-HU" sz="2800" b="1" dirty="0" err="1">
                <a:solidFill>
                  <a:srgbClr val="FF0000"/>
                </a:solidFill>
                <a:latin typeface="Courier New" panose="02070309020205020404" pitchFamily="49" charset="0"/>
                <a:cs typeface="Courier New" panose="02070309020205020404" pitchFamily="49" charset="0"/>
              </a:rPr>
              <a:t>box-shadow</a:t>
            </a:r>
            <a:r>
              <a:rPr lang="hu-HU" sz="2800" b="1" dirty="0">
                <a:solidFill>
                  <a:srgbClr val="FF0000"/>
                </a:solidFill>
                <a:latin typeface="Courier New" panose="02070309020205020404" pitchFamily="49" charset="0"/>
                <a:cs typeface="Courier New" panose="02070309020205020404" pitchFamily="49" charset="0"/>
              </a:rPr>
              <a:t>: értéklista 	színkód </a:t>
            </a:r>
            <a:r>
              <a:rPr lang="hu-HU" sz="2800" b="1" dirty="0" err="1">
                <a:solidFill>
                  <a:srgbClr val="FF0000"/>
                </a:solidFill>
                <a:latin typeface="Courier New" panose="02070309020205020404" pitchFamily="49" charset="0"/>
                <a:cs typeface="Courier New" panose="02070309020205020404" pitchFamily="49" charset="0"/>
              </a:rPr>
              <a:t>inset</a:t>
            </a:r>
            <a:r>
              <a:rPr lang="hu-HU" sz="2800" b="1" dirty="0">
                <a:solidFill>
                  <a:srgbClr val="FF0000"/>
                </a:solidFill>
                <a:latin typeface="Courier New" panose="02070309020205020404" pitchFamily="49" charset="0"/>
                <a:cs typeface="Courier New" panose="02070309020205020404" pitchFamily="49" charset="0"/>
              </a:rPr>
              <a:t>; }</a:t>
            </a:r>
          </a:p>
          <a:p>
            <a:pPr marL="0" indent="0" algn="ctr">
              <a:spcBef>
                <a:spcPts val="0"/>
              </a:spcBef>
              <a:spcAft>
                <a:spcPts val="900"/>
              </a:spcAft>
              <a:buNone/>
            </a:pPr>
            <a:r>
              <a:rPr lang="hu-HU" sz="2800" b="1" dirty="0"/>
              <a:t>Mindegyik árnyék 2-4 db hosszúsági</a:t>
            </a:r>
            <a:br>
              <a:rPr lang="hu-HU" sz="2800" b="1" dirty="0"/>
            </a:br>
            <a:r>
              <a:rPr lang="hu-HU" sz="2800" b="1" dirty="0"/>
              <a:t>értéket, színnevet vagy színkódot és</a:t>
            </a:r>
            <a:br>
              <a:rPr lang="hu-HU" sz="2800" b="1" dirty="0"/>
            </a:br>
            <a:r>
              <a:rPr lang="hu-HU" sz="2800" b="1" dirty="0"/>
              <a:t>az opcionális </a:t>
            </a:r>
            <a:r>
              <a:rPr lang="hu-HU" sz="2800" b="1" i="1" dirty="0" err="1"/>
              <a:t>inset</a:t>
            </a:r>
            <a:r>
              <a:rPr lang="hu-HU" sz="2800" b="1" dirty="0"/>
              <a:t> kulcsszót tartalmazza. </a:t>
            </a:r>
            <a:br>
              <a:rPr lang="hu-HU" sz="2800" b="1" dirty="0"/>
            </a:br>
            <a:r>
              <a:rPr lang="hu-HU" sz="2400" i="1" dirty="0"/>
              <a:t>(A kihagyott hosszúságok 0-nak értendők.)</a:t>
            </a:r>
            <a:endParaRPr lang="hu-HU" sz="2800" i="1" dirty="0"/>
          </a:p>
          <a:p>
            <a:pPr marL="360363" indent="0">
              <a:spcBef>
                <a:spcPts val="0"/>
              </a:spcBef>
              <a:buNone/>
            </a:pPr>
            <a:r>
              <a:rPr lang="hu-HU" sz="2800" b="1" dirty="0">
                <a:solidFill>
                  <a:srgbClr val="0070C0"/>
                </a:solidFill>
                <a:latin typeface="Courier New" panose="02070309020205020404" pitchFamily="49" charset="0"/>
                <a:cs typeface="Courier New" panose="02070309020205020404" pitchFamily="49" charset="0"/>
              </a:rPr>
              <a:t>#doboz { </a:t>
            </a:r>
            <a:br>
              <a:rPr lang="hu-HU" sz="2800" b="1" dirty="0">
                <a:solidFill>
                  <a:srgbClr val="0070C0"/>
                </a:solidFill>
                <a:latin typeface="Courier New" panose="02070309020205020404" pitchFamily="49" charset="0"/>
                <a:cs typeface="Courier New" panose="02070309020205020404" pitchFamily="49" charset="0"/>
              </a:rPr>
            </a:br>
            <a:r>
              <a:rPr lang="hu-HU" sz="2800" b="1" dirty="0">
                <a:solidFill>
                  <a:srgbClr val="0070C0"/>
                </a:solidFill>
                <a:latin typeface="Courier New" panose="02070309020205020404" pitchFamily="49" charset="0"/>
                <a:cs typeface="Courier New" panose="02070309020205020404" pitchFamily="49" charset="0"/>
              </a:rPr>
              <a:t>	</a:t>
            </a:r>
            <a:r>
              <a:rPr lang="hu-HU" sz="2800" b="1" dirty="0" err="1">
                <a:solidFill>
                  <a:srgbClr val="0070C0"/>
                </a:solidFill>
                <a:latin typeface="Courier New" panose="02070309020205020404" pitchFamily="49" charset="0"/>
                <a:cs typeface="Courier New" panose="02070309020205020404" pitchFamily="49" charset="0"/>
              </a:rPr>
              <a:t>box-shadow</a:t>
            </a:r>
            <a:r>
              <a:rPr lang="hu-HU" sz="2800" b="1" dirty="0">
                <a:solidFill>
                  <a:srgbClr val="0070C0"/>
                </a:solidFill>
                <a:latin typeface="Courier New" panose="02070309020205020404" pitchFamily="49" charset="0"/>
                <a:cs typeface="Courier New" panose="02070309020205020404" pitchFamily="49" charset="0"/>
              </a:rPr>
              <a:t>: 5px 10px 8px 10px 	#888888; }</a:t>
            </a:r>
            <a:endParaRPr lang="hu-HU" sz="2800" b="1" dirty="0"/>
          </a:p>
        </p:txBody>
      </p:sp>
      <p:sp>
        <p:nvSpPr>
          <p:cNvPr id="3" name="Dia számának helye 2"/>
          <p:cNvSpPr>
            <a:spLocks noGrp="1"/>
          </p:cNvSpPr>
          <p:nvPr>
            <p:ph type="sldNum" sz="quarter" idx="12"/>
          </p:nvPr>
        </p:nvSpPr>
        <p:spPr/>
        <p:txBody>
          <a:bodyPr/>
          <a:lstStyle/>
          <a:p>
            <a:fld id="{4DC61DD4-7DED-4AA4-9E5A-5F7D420479A6}" type="slidenum">
              <a:rPr lang="hu-HU" smtClean="0"/>
              <a:pPr/>
              <a:t>54</a:t>
            </a:fld>
            <a:endParaRPr lang="hu-HU" dirty="0"/>
          </a:p>
        </p:txBody>
      </p:sp>
      <p:sp>
        <p:nvSpPr>
          <p:cNvPr id="5" name="AutoShape 2" descr="Serif ABC Arial- Times- Times serif kihangsulyozv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8" name="AutoShape 2" descr="In der Typographie spielen Bitmap Fonts technisch gesehen keine Rolle mehr. Heute werden ausschließlich nur noch Vektor Fonts (Outline Fonts) verwendet. Denn im Gegensatz zu Pixel Fonts können Vektor Fonts unabhängig von der Auflösung des Peripheriegerätes definiert und somit ohne Qualitätsverluste beliebig skaliert werden. Den Standard in der Vektor Font-Technologie verkörpern gegenwärtig OpenType Fonts (OTF). Infografik: www.typolexikon.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Tree>
    <p:extLst>
      <p:ext uri="{BB962C8B-B14F-4D97-AF65-F5344CB8AC3E}">
        <p14:creationId xmlns:p14="http://schemas.microsoft.com/office/powerpoint/2010/main" val="26326492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dirty="0"/>
              <a:t>Dobozok árnyékolása (folyt)</a:t>
            </a:r>
          </a:p>
        </p:txBody>
      </p:sp>
      <p:sp>
        <p:nvSpPr>
          <p:cNvPr id="4" name="Tartalom helye 3"/>
          <p:cNvSpPr>
            <a:spLocks noGrp="1"/>
          </p:cNvSpPr>
          <p:nvPr>
            <p:ph idx="1"/>
          </p:nvPr>
        </p:nvSpPr>
        <p:spPr>
          <a:xfrm>
            <a:off x="1331640" y="1412776"/>
            <a:ext cx="7632848" cy="5301224"/>
          </a:xfrm>
        </p:spPr>
        <p:txBody>
          <a:bodyPr>
            <a:normAutofit/>
          </a:bodyPr>
          <a:lstStyle/>
          <a:p>
            <a:pPr marL="0" indent="0">
              <a:spcBef>
                <a:spcPts val="0"/>
              </a:spcBef>
              <a:spcAft>
                <a:spcPts val="1800"/>
              </a:spcAft>
              <a:buNone/>
            </a:pPr>
            <a:r>
              <a:rPr lang="hu-HU" sz="2800" dirty="0"/>
              <a:t>Mit jelentenek az egyes értékek?</a:t>
            </a:r>
          </a:p>
          <a:p>
            <a:pPr>
              <a:spcBef>
                <a:spcPts val="0"/>
              </a:spcBef>
              <a:spcAft>
                <a:spcPts val="1800"/>
              </a:spcAft>
            </a:pPr>
            <a:r>
              <a:rPr lang="hu-HU" sz="2800" b="1" dirty="0"/>
              <a:t>első érték: </a:t>
            </a:r>
            <a:r>
              <a:rPr lang="hu-HU" sz="2800" dirty="0"/>
              <a:t>az árnyék </a:t>
            </a:r>
            <a:r>
              <a:rPr lang="hu-HU" sz="2800" b="1" i="1" dirty="0"/>
              <a:t>vízszintes</a:t>
            </a:r>
            <a:r>
              <a:rPr lang="hu-HU" sz="2800" dirty="0"/>
              <a:t> kiterjedése</a:t>
            </a:r>
            <a:br>
              <a:rPr lang="hu-HU" sz="2800" dirty="0"/>
            </a:br>
            <a:r>
              <a:rPr lang="hu-HU" sz="2400" i="1" dirty="0"/>
              <a:t>(+ érték = jobbra, - érték = balra jeleníti meg az árnyékot a doboztól)</a:t>
            </a:r>
          </a:p>
          <a:p>
            <a:pPr>
              <a:spcBef>
                <a:spcPts val="0"/>
              </a:spcBef>
              <a:spcAft>
                <a:spcPts val="1800"/>
              </a:spcAft>
            </a:pPr>
            <a:r>
              <a:rPr lang="hu-HU" sz="2800" b="1" dirty="0"/>
              <a:t>második érték: </a:t>
            </a:r>
            <a:r>
              <a:rPr lang="hu-HU" sz="2800" dirty="0"/>
              <a:t>az árnyék </a:t>
            </a:r>
            <a:r>
              <a:rPr lang="hu-HU" sz="2800" b="1" i="1" dirty="0"/>
              <a:t>függőleges</a:t>
            </a:r>
            <a:br>
              <a:rPr lang="hu-HU" sz="2800" b="1" i="1" dirty="0"/>
            </a:br>
            <a:r>
              <a:rPr lang="hu-HU" sz="2800" dirty="0"/>
              <a:t>kiterjedése </a:t>
            </a:r>
            <a:r>
              <a:rPr lang="hu-HU" sz="2400" i="1" dirty="0"/>
              <a:t>(+ érték = lefelé, - érték = felfelé</a:t>
            </a:r>
            <a:br>
              <a:rPr lang="hu-HU" sz="2400" i="1" dirty="0"/>
            </a:br>
            <a:r>
              <a:rPr lang="hu-HU" sz="2400" i="1" dirty="0"/>
              <a:t>rajzolódik ki az árnyék)</a:t>
            </a:r>
          </a:p>
          <a:p>
            <a:pPr>
              <a:spcBef>
                <a:spcPts val="0"/>
              </a:spcBef>
            </a:pPr>
            <a:r>
              <a:rPr lang="hu-HU" sz="2800" b="1" dirty="0"/>
              <a:t>harmadik érték:</a:t>
            </a:r>
            <a:r>
              <a:rPr lang="hu-HU" sz="2800" dirty="0"/>
              <a:t> </a:t>
            </a:r>
            <a:r>
              <a:rPr lang="hu-HU" sz="2800" b="1" i="1" dirty="0" err="1"/>
              <a:t>életlenítési</a:t>
            </a:r>
            <a:r>
              <a:rPr lang="hu-HU" sz="2800" dirty="0"/>
              <a:t> (</a:t>
            </a:r>
            <a:r>
              <a:rPr lang="hu-HU" sz="2800" dirty="0" err="1"/>
              <a:t>blur</a:t>
            </a:r>
            <a:r>
              <a:rPr lang="hu-HU" sz="2800" dirty="0"/>
              <a:t>) </a:t>
            </a:r>
            <a:r>
              <a:rPr lang="hu-HU" sz="2800" b="1" i="1" dirty="0"/>
              <a:t>távolság</a:t>
            </a:r>
            <a:br>
              <a:rPr lang="hu-HU" sz="2800" b="1" i="1" dirty="0"/>
            </a:br>
            <a:r>
              <a:rPr lang="hu-HU" sz="2400" i="1" dirty="0"/>
              <a:t>(0 = éles, csak pozitív lehet = minél nagyobb pozitív szám, annál inkább </a:t>
            </a:r>
            <a:r>
              <a:rPr lang="hu-HU" sz="2400" i="1" dirty="0" err="1"/>
              <a:t>eléletlenítődik</a:t>
            </a:r>
            <a:r>
              <a:rPr lang="hu-HU" sz="2400" i="1" dirty="0"/>
              <a:t> az árnyék széle) </a:t>
            </a:r>
            <a:endParaRPr lang="hu-HU" sz="2800" i="1" dirty="0"/>
          </a:p>
        </p:txBody>
      </p:sp>
      <p:sp>
        <p:nvSpPr>
          <p:cNvPr id="3" name="Dia számának helye 2"/>
          <p:cNvSpPr>
            <a:spLocks noGrp="1"/>
          </p:cNvSpPr>
          <p:nvPr>
            <p:ph type="sldNum" sz="quarter" idx="12"/>
          </p:nvPr>
        </p:nvSpPr>
        <p:spPr/>
        <p:txBody>
          <a:bodyPr/>
          <a:lstStyle/>
          <a:p>
            <a:fld id="{4DC61DD4-7DED-4AA4-9E5A-5F7D420479A6}" type="slidenum">
              <a:rPr lang="hu-HU" smtClean="0"/>
              <a:pPr/>
              <a:t>55</a:t>
            </a:fld>
            <a:endParaRPr lang="hu-HU" dirty="0"/>
          </a:p>
        </p:txBody>
      </p:sp>
      <p:sp>
        <p:nvSpPr>
          <p:cNvPr id="5" name="AutoShape 2" descr="Serif ABC Arial- Times- Times serif kihangsulyozv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8" name="AutoShape 2" descr="In der Typographie spielen Bitmap Fonts technisch gesehen keine Rolle mehr. Heute werden ausschließlich nur noch Vektor Fonts (Outline Fonts) verwendet. Denn im Gegensatz zu Pixel Fonts können Vektor Fonts unabhängig von der Auflösung des Peripheriegerätes definiert und somit ohne Qualitätsverluste beliebig skaliert werden. Den Standard in der Vektor Font-Technologie verkörpern gegenwärtig OpenType Fonts (OTF). Infografik: www.typolexikon.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Tree>
    <p:extLst>
      <p:ext uri="{BB962C8B-B14F-4D97-AF65-F5344CB8AC3E}">
        <p14:creationId xmlns:p14="http://schemas.microsoft.com/office/powerpoint/2010/main" val="30569989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dirty="0"/>
              <a:t>Dobozok árnyékolása (folyt)</a:t>
            </a:r>
          </a:p>
        </p:txBody>
      </p:sp>
      <p:sp>
        <p:nvSpPr>
          <p:cNvPr id="4" name="Tartalom helye 3"/>
          <p:cNvSpPr>
            <a:spLocks noGrp="1"/>
          </p:cNvSpPr>
          <p:nvPr>
            <p:ph idx="1"/>
          </p:nvPr>
        </p:nvSpPr>
        <p:spPr>
          <a:xfrm>
            <a:off x="1331640" y="1412776"/>
            <a:ext cx="7632848" cy="5301224"/>
          </a:xfrm>
        </p:spPr>
        <p:txBody>
          <a:bodyPr>
            <a:normAutofit/>
          </a:bodyPr>
          <a:lstStyle/>
          <a:p>
            <a:pPr marL="0" indent="0">
              <a:spcBef>
                <a:spcPts val="0"/>
              </a:spcBef>
              <a:spcAft>
                <a:spcPts val="1800"/>
              </a:spcAft>
              <a:buNone/>
            </a:pPr>
            <a:r>
              <a:rPr lang="hu-HU" sz="2800" dirty="0"/>
              <a:t>Mit jelentenek az egyes értékek?</a:t>
            </a:r>
          </a:p>
          <a:p>
            <a:pPr>
              <a:spcBef>
                <a:spcPts val="0"/>
              </a:spcBef>
              <a:spcAft>
                <a:spcPts val="1800"/>
              </a:spcAft>
            </a:pPr>
            <a:r>
              <a:rPr lang="hu-HU" sz="2800" b="1" dirty="0"/>
              <a:t>negyedik érték: </a:t>
            </a:r>
            <a:r>
              <a:rPr lang="hu-HU" sz="2800" dirty="0"/>
              <a:t>az árnyék </a:t>
            </a:r>
            <a:r>
              <a:rPr lang="hu-HU" sz="2800" b="1" i="1" dirty="0"/>
              <a:t>szórás</a:t>
            </a:r>
            <a:r>
              <a:rPr lang="hu-HU" sz="2800" b="1" dirty="0"/>
              <a:t> </a:t>
            </a:r>
            <a:r>
              <a:rPr lang="hu-HU" sz="2800" dirty="0"/>
              <a:t>vagy </a:t>
            </a:r>
            <a:r>
              <a:rPr lang="hu-HU" sz="2800" b="1" i="1" dirty="0"/>
              <a:t>nyílásszög</a:t>
            </a:r>
            <a:r>
              <a:rPr lang="hu-HU" sz="2800" b="1" dirty="0"/>
              <a:t> </a:t>
            </a:r>
            <a:r>
              <a:rPr lang="hu-HU" sz="2800" dirty="0"/>
              <a:t>(</a:t>
            </a:r>
            <a:r>
              <a:rPr lang="hu-HU" sz="2800" dirty="0" err="1"/>
              <a:t>spread</a:t>
            </a:r>
            <a:r>
              <a:rPr lang="hu-HU" sz="2800" dirty="0"/>
              <a:t>) </a:t>
            </a:r>
            <a:r>
              <a:rPr lang="hu-HU" sz="2800" b="1" i="1" dirty="0"/>
              <a:t>távolsága</a:t>
            </a:r>
            <a:br>
              <a:rPr lang="hu-HU" sz="2800" dirty="0"/>
            </a:br>
            <a:r>
              <a:rPr lang="hu-HU" sz="2400" i="1" dirty="0"/>
              <a:t>(+ érték = az árnyék alapka minden irányban kiterjed a megadott sugárban, - érték = összehúzódik)</a:t>
            </a:r>
          </a:p>
          <a:p>
            <a:pPr>
              <a:spcBef>
                <a:spcPts val="0"/>
              </a:spcBef>
              <a:spcAft>
                <a:spcPts val="1800"/>
              </a:spcAft>
            </a:pPr>
            <a:r>
              <a:rPr lang="hu-HU" sz="2800" b="1" dirty="0"/>
              <a:t>ötödik érték: </a:t>
            </a:r>
            <a:r>
              <a:rPr lang="hu-HU" sz="2800" dirty="0"/>
              <a:t>az árnyék </a:t>
            </a:r>
            <a:r>
              <a:rPr lang="hu-HU" sz="2800" b="1" i="1" dirty="0"/>
              <a:t>színe</a:t>
            </a:r>
            <a:br>
              <a:rPr lang="hu-HU" sz="2800" b="1" i="1" dirty="0"/>
            </a:br>
            <a:r>
              <a:rPr lang="hu-HU" sz="2400" i="1" dirty="0"/>
              <a:t>(a megismert színmegadási módokkal)</a:t>
            </a:r>
          </a:p>
          <a:p>
            <a:pPr>
              <a:spcBef>
                <a:spcPts val="0"/>
              </a:spcBef>
            </a:pPr>
            <a:r>
              <a:rPr lang="hu-HU" sz="2800" b="1" dirty="0"/>
              <a:t>hatodik érték:</a:t>
            </a:r>
            <a:r>
              <a:rPr lang="hu-HU" sz="2800" dirty="0"/>
              <a:t> az</a:t>
            </a:r>
            <a:r>
              <a:rPr lang="hu-HU" sz="2800" b="1" i="1" dirty="0"/>
              <a:t> </a:t>
            </a:r>
            <a:r>
              <a:rPr lang="hu-HU" sz="2800" b="1" i="1" dirty="0" err="1"/>
              <a:t>inset</a:t>
            </a:r>
            <a:r>
              <a:rPr lang="hu-HU" sz="2800" b="1" i="1" dirty="0"/>
              <a:t> </a:t>
            </a:r>
            <a:r>
              <a:rPr lang="hu-HU" sz="2800" dirty="0"/>
              <a:t>kulcsszó</a:t>
            </a:r>
            <a:r>
              <a:rPr lang="hu-HU" sz="2800" b="1" i="1" dirty="0"/>
              <a:t> </a:t>
            </a:r>
            <a:r>
              <a:rPr lang="hu-HU" sz="2800" dirty="0"/>
              <a:t>használatakor a külső árnyék belső árnyékká válik</a:t>
            </a:r>
          </a:p>
        </p:txBody>
      </p:sp>
      <p:sp>
        <p:nvSpPr>
          <p:cNvPr id="3" name="Dia számának helye 2"/>
          <p:cNvSpPr>
            <a:spLocks noGrp="1"/>
          </p:cNvSpPr>
          <p:nvPr>
            <p:ph type="sldNum" sz="quarter" idx="12"/>
          </p:nvPr>
        </p:nvSpPr>
        <p:spPr/>
        <p:txBody>
          <a:bodyPr/>
          <a:lstStyle/>
          <a:p>
            <a:fld id="{4DC61DD4-7DED-4AA4-9E5A-5F7D420479A6}" type="slidenum">
              <a:rPr lang="hu-HU" smtClean="0"/>
              <a:pPr/>
              <a:t>56</a:t>
            </a:fld>
            <a:endParaRPr lang="hu-HU" dirty="0"/>
          </a:p>
        </p:txBody>
      </p:sp>
      <p:sp>
        <p:nvSpPr>
          <p:cNvPr id="5" name="AutoShape 2" descr="Serif ABC Arial- Times- Times serif kihangsulyozv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8" name="AutoShape 2" descr="In der Typographie spielen Bitmap Fonts technisch gesehen keine Rolle mehr. Heute werden ausschließlich nur noch Vektor Fonts (Outline Fonts) verwendet. Denn im Gegensatz zu Pixel Fonts können Vektor Fonts unabhängig von der Auflösung des Peripheriegerätes definiert und somit ohne Qualitätsverluste beliebig skaliert werden. Den Standard in der Vektor Font-Technologie verkörpern gegenwärtig OpenType Fonts (OTF). Infografik: www.typolexikon.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Tree>
    <p:extLst>
      <p:ext uri="{BB962C8B-B14F-4D97-AF65-F5344CB8AC3E}">
        <p14:creationId xmlns:p14="http://schemas.microsoft.com/office/powerpoint/2010/main" val="24109903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dirty="0"/>
              <a:t>Dobozok árnyékolása (példák)</a:t>
            </a:r>
          </a:p>
        </p:txBody>
      </p:sp>
      <p:sp>
        <p:nvSpPr>
          <p:cNvPr id="4" name="Tartalom helye 3"/>
          <p:cNvSpPr>
            <a:spLocks noGrp="1"/>
          </p:cNvSpPr>
          <p:nvPr>
            <p:ph idx="1"/>
          </p:nvPr>
        </p:nvSpPr>
        <p:spPr>
          <a:xfrm>
            <a:off x="1331640" y="1412776"/>
            <a:ext cx="7632848" cy="5301224"/>
          </a:xfrm>
        </p:spPr>
        <p:txBody>
          <a:bodyPr>
            <a:noAutofit/>
          </a:bodyPr>
          <a:lstStyle/>
          <a:p>
            <a:pPr marL="0" indent="0">
              <a:spcBef>
                <a:spcPts val="0"/>
              </a:spcBef>
              <a:spcAft>
                <a:spcPts val="1200"/>
              </a:spcAft>
              <a:buNone/>
            </a:pPr>
            <a:r>
              <a:rPr lang="hu-HU" sz="2800" dirty="0"/>
              <a:t>Kiinduló állapot:</a:t>
            </a:r>
            <a:br>
              <a:rPr lang="hu-HU" sz="2800" b="1" dirty="0"/>
            </a:br>
            <a:r>
              <a:rPr lang="hu-HU" sz="2800" b="1" dirty="0"/>
              <a:t>2 pozitív kiterjedési értékkel kifelé</a:t>
            </a:r>
          </a:p>
          <a:p>
            <a:pPr marL="0" indent="0">
              <a:spcBef>
                <a:spcPts val="0"/>
              </a:spcBef>
              <a:spcAft>
                <a:spcPts val="1200"/>
              </a:spcAft>
              <a:buNone/>
              <a:tabLst>
                <a:tab pos="1441450" algn="l"/>
              </a:tabLst>
            </a:pPr>
            <a:r>
              <a:rPr lang="hu-HU" sz="2400" b="1" dirty="0">
                <a:solidFill>
                  <a:srgbClr val="0070C0"/>
                </a:solidFill>
                <a:latin typeface="Courier New" panose="02070309020205020404" pitchFamily="49" charset="0"/>
                <a:cs typeface="Courier New" panose="02070309020205020404" pitchFamily="49" charset="0"/>
              </a:rPr>
              <a:t>#dob1 {	</a:t>
            </a:r>
            <a:r>
              <a:rPr lang="hu-HU" sz="2400" b="1" dirty="0" err="1">
                <a:solidFill>
                  <a:srgbClr val="0070C0"/>
                </a:solidFill>
                <a:latin typeface="Courier New" panose="02070309020205020404" pitchFamily="49" charset="0"/>
                <a:cs typeface="Courier New" panose="02070309020205020404" pitchFamily="49" charset="0"/>
              </a:rPr>
              <a:t>box-shadow</a:t>
            </a:r>
            <a:r>
              <a:rPr lang="hu-HU" sz="2400" b="1" dirty="0">
                <a:solidFill>
                  <a:srgbClr val="0070C0"/>
                </a:solidFill>
                <a:latin typeface="Courier New" panose="02070309020205020404" pitchFamily="49" charset="0"/>
                <a:cs typeface="Courier New" panose="02070309020205020404" pitchFamily="49" charset="0"/>
              </a:rPr>
              <a:t>: 15px </a:t>
            </a:r>
            <a:r>
              <a:rPr lang="hu-HU" sz="2400" b="1" dirty="0" err="1">
                <a:solidFill>
                  <a:srgbClr val="0070C0"/>
                </a:solidFill>
                <a:latin typeface="Courier New" panose="02070309020205020404" pitchFamily="49" charset="0"/>
                <a:cs typeface="Courier New" panose="02070309020205020404" pitchFamily="49" charset="0"/>
              </a:rPr>
              <a:t>15px</a:t>
            </a:r>
            <a:r>
              <a:rPr lang="hu-HU" sz="2400" b="1" dirty="0">
                <a:solidFill>
                  <a:srgbClr val="0070C0"/>
                </a:solidFill>
                <a:latin typeface="Courier New" panose="02070309020205020404" pitchFamily="49" charset="0"/>
                <a:cs typeface="Courier New" panose="02070309020205020404" pitchFamily="49" charset="0"/>
              </a:rPr>
              <a:t> 	#444; }</a:t>
            </a:r>
          </a:p>
          <a:p>
            <a:pPr marL="0" indent="0">
              <a:spcBef>
                <a:spcPts val="0"/>
              </a:spcBef>
              <a:buNone/>
            </a:pPr>
            <a:r>
              <a:rPr lang="hu-HU" sz="2400" b="1" dirty="0" err="1">
                <a:solidFill>
                  <a:srgbClr val="0070C0"/>
                </a:solidFill>
                <a:latin typeface="Courier New" panose="02070309020205020404" pitchFamily="49" charset="0"/>
                <a:cs typeface="Courier New" panose="02070309020205020404" pitchFamily="49" charset="0"/>
              </a:rPr>
              <a:t>div.szines</a:t>
            </a:r>
            <a:r>
              <a:rPr lang="hu-HU" sz="2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border</a:t>
            </a:r>
            <a:r>
              <a:rPr lang="hu-HU" sz="2400" b="1" dirty="0">
                <a:solidFill>
                  <a:srgbClr val="0070C0"/>
                </a:solidFill>
                <a:latin typeface="Courier New" panose="02070309020205020404" pitchFamily="49" charset="0"/>
                <a:cs typeface="Courier New" panose="02070309020205020404" pitchFamily="49" charset="0"/>
              </a:rPr>
              <a:t>: 1px </a:t>
            </a:r>
            <a:r>
              <a:rPr lang="hu-HU" sz="2400" b="1" dirty="0" err="1">
                <a:solidFill>
                  <a:srgbClr val="0070C0"/>
                </a:solidFill>
                <a:latin typeface="Courier New" panose="02070309020205020404" pitchFamily="49" charset="0"/>
                <a:cs typeface="Courier New" panose="02070309020205020404" pitchFamily="49" charset="0"/>
              </a:rPr>
              <a:t>solid</a:t>
            </a: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yellow</a:t>
            </a:r>
            <a:r>
              <a:rPr lang="hu-HU" sz="2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background-color</a:t>
            </a: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blue</a:t>
            </a:r>
            <a:r>
              <a:rPr lang="hu-HU" sz="2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color</a:t>
            </a: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ffffff</a:t>
            </a:r>
            <a:r>
              <a:rPr lang="hu-HU" sz="2400" b="1" dirty="0">
                <a:solidFill>
                  <a:srgbClr val="0070C0"/>
                </a:solidFill>
                <a:latin typeface="Courier New" panose="02070309020205020404" pitchFamily="49" charset="0"/>
                <a:cs typeface="Courier New" panose="02070309020205020404" pitchFamily="49" charset="0"/>
              </a:rPr>
              <a:t>;</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width</a:t>
            </a:r>
            <a:r>
              <a:rPr lang="hu-HU" sz="2400" b="1" dirty="0">
                <a:solidFill>
                  <a:srgbClr val="0070C0"/>
                </a:solidFill>
                <a:latin typeface="Courier New" panose="02070309020205020404" pitchFamily="49" charset="0"/>
                <a:cs typeface="Courier New" panose="02070309020205020404" pitchFamily="49" charset="0"/>
              </a:rPr>
              <a:t>: 150px;</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height</a:t>
            </a:r>
            <a:r>
              <a:rPr lang="hu-HU" sz="2400" b="1" dirty="0">
                <a:solidFill>
                  <a:srgbClr val="0070C0"/>
                </a:solidFill>
                <a:latin typeface="Courier New" panose="02070309020205020404" pitchFamily="49" charset="0"/>
                <a:cs typeface="Courier New" panose="02070309020205020404" pitchFamily="49" charset="0"/>
              </a:rPr>
              <a:t>: 100px;</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line-</a:t>
            </a:r>
            <a:r>
              <a:rPr lang="hu-HU" sz="2400" b="1" dirty="0" err="1">
                <a:solidFill>
                  <a:srgbClr val="0070C0"/>
                </a:solidFill>
                <a:latin typeface="Courier New" panose="02070309020205020404" pitchFamily="49" charset="0"/>
                <a:cs typeface="Courier New" panose="02070309020205020404" pitchFamily="49" charset="0"/>
              </a:rPr>
              <a:t>height</a:t>
            </a:r>
            <a:r>
              <a:rPr lang="hu-HU" sz="2400" b="1" dirty="0">
                <a:solidFill>
                  <a:srgbClr val="0070C0"/>
                </a:solidFill>
                <a:latin typeface="Courier New" panose="02070309020205020404" pitchFamily="49" charset="0"/>
                <a:cs typeface="Courier New" panose="02070309020205020404" pitchFamily="49" charset="0"/>
              </a:rPr>
              <a:t>: 100px;</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padding</a:t>
            </a:r>
            <a:r>
              <a:rPr lang="hu-HU" sz="2400" b="1" dirty="0">
                <a:solidFill>
                  <a:srgbClr val="0070C0"/>
                </a:solidFill>
                <a:latin typeface="Courier New" panose="02070309020205020404" pitchFamily="49" charset="0"/>
                <a:cs typeface="Courier New" panose="02070309020205020404" pitchFamily="49" charset="0"/>
              </a:rPr>
              <a:t>: 5px; </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border-radius</a:t>
            </a:r>
            <a:r>
              <a:rPr lang="hu-HU" sz="2400" b="1" dirty="0">
                <a:solidFill>
                  <a:srgbClr val="0070C0"/>
                </a:solidFill>
                <a:latin typeface="Courier New" panose="02070309020205020404" pitchFamily="49" charset="0"/>
                <a:cs typeface="Courier New" panose="02070309020205020404" pitchFamily="49" charset="0"/>
              </a:rPr>
              <a:t>: 20px; </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text-</a:t>
            </a:r>
            <a:r>
              <a:rPr lang="hu-HU" sz="2400" b="1" dirty="0" err="1">
                <a:solidFill>
                  <a:srgbClr val="0070C0"/>
                </a:solidFill>
                <a:latin typeface="Courier New" panose="02070309020205020404" pitchFamily="49" charset="0"/>
                <a:cs typeface="Courier New" panose="02070309020205020404" pitchFamily="49" charset="0"/>
              </a:rPr>
              <a:t>align</a:t>
            </a:r>
            <a:r>
              <a:rPr lang="hu-HU" sz="2400" b="1" dirty="0">
                <a:solidFill>
                  <a:srgbClr val="0070C0"/>
                </a:solidFill>
                <a:latin typeface="Courier New" panose="02070309020205020404" pitchFamily="49" charset="0"/>
                <a:cs typeface="Courier New" panose="02070309020205020404" pitchFamily="49" charset="0"/>
              </a:rPr>
              <a:t>: center; }</a:t>
            </a:r>
          </a:p>
        </p:txBody>
      </p:sp>
      <p:sp>
        <p:nvSpPr>
          <p:cNvPr id="3" name="Dia számának helye 2"/>
          <p:cNvSpPr>
            <a:spLocks noGrp="1"/>
          </p:cNvSpPr>
          <p:nvPr>
            <p:ph type="sldNum" sz="quarter" idx="12"/>
          </p:nvPr>
        </p:nvSpPr>
        <p:spPr/>
        <p:txBody>
          <a:bodyPr/>
          <a:lstStyle/>
          <a:p>
            <a:fld id="{4DC61DD4-7DED-4AA4-9E5A-5F7D420479A6}" type="slidenum">
              <a:rPr lang="hu-HU" smtClean="0"/>
              <a:pPr/>
              <a:t>57</a:t>
            </a:fld>
            <a:endParaRPr lang="hu-HU" dirty="0"/>
          </a:p>
        </p:txBody>
      </p:sp>
      <p:sp>
        <p:nvSpPr>
          <p:cNvPr id="5" name="AutoShape 2" descr="Serif ABC Arial- Times- Times serif kihangsulyozv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8" name="AutoShape 2" descr="In der Typographie spielen Bitmap Fonts technisch gesehen keine Rolle mehr. Heute werden ausschließlich nur noch Vektor Fonts (Outline Fonts) verwendet. Denn im Gegensatz zu Pixel Fonts können Vektor Fonts unabhängig von der Auflösung des Peripheriegerätes definiert und somit ohne Qualitätsverluste beliebig skaliert werden. Den Standard in der Vektor Font-Technologie verkörpern gegenwärtig OpenType Fonts (OTF). Infografik: www.typolexikon.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9" name="Kép 8">
            <a:extLst>
              <a:ext uri="{FF2B5EF4-FFF2-40B4-BE49-F238E27FC236}">
                <a16:creationId xmlns:a16="http://schemas.microsoft.com/office/drawing/2014/main" id="{3A26EEE5-0640-402D-8FD6-C36C967DB8C0}"/>
              </a:ext>
            </a:extLst>
          </p:cNvPr>
          <p:cNvPicPr>
            <a:picLocks noChangeAspect="1"/>
          </p:cNvPicPr>
          <p:nvPr/>
        </p:nvPicPr>
        <p:blipFill rotWithShape="1">
          <a:blip r:embed="rId2"/>
          <a:srcRect l="43117" t="24940" r="51143" b="62341"/>
          <a:stretch/>
        </p:blipFill>
        <p:spPr bwMode="auto">
          <a:xfrm>
            <a:off x="5927533" y="4140000"/>
            <a:ext cx="3216467" cy="2340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34590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dirty="0"/>
              <a:t>Dobozok árnyékolása (példák)</a:t>
            </a:r>
          </a:p>
        </p:txBody>
      </p:sp>
      <p:sp>
        <p:nvSpPr>
          <p:cNvPr id="4" name="Tartalom helye 3"/>
          <p:cNvSpPr>
            <a:spLocks noGrp="1"/>
          </p:cNvSpPr>
          <p:nvPr>
            <p:ph idx="1"/>
          </p:nvPr>
        </p:nvSpPr>
        <p:spPr>
          <a:xfrm>
            <a:off x="1331640" y="1412776"/>
            <a:ext cx="7668000" cy="5301224"/>
          </a:xfrm>
        </p:spPr>
        <p:txBody>
          <a:bodyPr>
            <a:noAutofit/>
          </a:bodyPr>
          <a:lstStyle/>
          <a:p>
            <a:pPr marL="0" indent="0">
              <a:spcBef>
                <a:spcPts val="0"/>
              </a:spcBef>
              <a:spcAft>
                <a:spcPts val="1200"/>
              </a:spcAft>
              <a:buNone/>
            </a:pPr>
            <a:r>
              <a:rPr lang="hu-HU" sz="2800" dirty="0"/>
              <a:t>Módosított: </a:t>
            </a:r>
            <a:r>
              <a:rPr lang="hu-HU" sz="2800" b="1" dirty="0"/>
              <a:t>2 pozitív kiterjedéssel befelé</a:t>
            </a:r>
          </a:p>
          <a:p>
            <a:pPr marL="0" indent="0">
              <a:spcBef>
                <a:spcPts val="0"/>
              </a:spcBef>
              <a:spcAft>
                <a:spcPts val="1200"/>
              </a:spcAft>
              <a:buNone/>
              <a:tabLst>
                <a:tab pos="360363" algn="l"/>
                <a:tab pos="1441450" algn="l"/>
              </a:tabLst>
            </a:pPr>
            <a:r>
              <a:rPr lang="hu-HU" sz="2400" b="1" dirty="0">
                <a:solidFill>
                  <a:srgbClr val="0070C0"/>
                </a:solidFill>
                <a:latin typeface="Courier New" panose="02070309020205020404" pitchFamily="49" charset="0"/>
                <a:cs typeface="Courier New" panose="02070309020205020404" pitchFamily="49" charset="0"/>
              </a:rPr>
              <a:t>#dob1_be {</a:t>
            </a:r>
            <a:br>
              <a:rPr lang="hu-HU" sz="2400" b="1" dirty="0">
                <a:solidFill>
                  <a:srgbClr val="0070C0"/>
                </a:solidFill>
                <a:latin typeface="Courier New" panose="02070309020205020404" pitchFamily="49" charset="0"/>
                <a:cs typeface="Courier New" panose="02070309020205020404" pitchFamily="49" charset="0"/>
              </a:rPr>
            </a:b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box-shadow</a:t>
            </a:r>
            <a:r>
              <a:rPr lang="hu-HU" sz="2400" b="1" dirty="0">
                <a:solidFill>
                  <a:srgbClr val="0070C0"/>
                </a:solidFill>
                <a:latin typeface="Courier New" panose="02070309020205020404" pitchFamily="49" charset="0"/>
                <a:cs typeface="Courier New" panose="02070309020205020404" pitchFamily="49" charset="0"/>
              </a:rPr>
              <a:t>: 15px </a:t>
            </a:r>
            <a:r>
              <a:rPr lang="hu-HU" sz="2400" b="1" dirty="0" err="1">
                <a:solidFill>
                  <a:srgbClr val="0070C0"/>
                </a:solidFill>
                <a:latin typeface="Courier New" panose="02070309020205020404" pitchFamily="49" charset="0"/>
                <a:cs typeface="Courier New" panose="02070309020205020404" pitchFamily="49" charset="0"/>
              </a:rPr>
              <a:t>15px</a:t>
            </a:r>
            <a:r>
              <a:rPr lang="hu-HU" sz="2400" b="1" dirty="0">
                <a:solidFill>
                  <a:srgbClr val="0070C0"/>
                </a:solidFill>
                <a:latin typeface="Courier New" panose="02070309020205020404" pitchFamily="49" charset="0"/>
                <a:cs typeface="Courier New" panose="02070309020205020404" pitchFamily="49" charset="0"/>
              </a:rPr>
              <a:t> #444 </a:t>
            </a:r>
            <a:r>
              <a:rPr lang="hu-HU" sz="2400" b="1" dirty="0" err="1">
                <a:solidFill>
                  <a:srgbClr val="0070C0"/>
                </a:solidFill>
                <a:latin typeface="Courier New" panose="02070309020205020404" pitchFamily="49" charset="0"/>
                <a:cs typeface="Courier New" panose="02070309020205020404" pitchFamily="49" charset="0"/>
              </a:rPr>
              <a:t>inset</a:t>
            </a:r>
            <a:r>
              <a:rPr lang="hu-HU" sz="2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pPr>
            <a:r>
              <a:rPr lang="hu-HU" sz="2400" b="1" dirty="0" err="1">
                <a:solidFill>
                  <a:srgbClr val="0070C0"/>
                </a:solidFill>
                <a:latin typeface="Courier New" panose="02070309020205020404" pitchFamily="49" charset="0"/>
                <a:cs typeface="Courier New" panose="02070309020205020404" pitchFamily="49" charset="0"/>
              </a:rPr>
              <a:t>div.szines</a:t>
            </a:r>
            <a:r>
              <a:rPr lang="hu-HU" sz="2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tabLst>
                <a:tab pos="360363"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border</a:t>
            </a:r>
            <a:r>
              <a:rPr lang="hu-HU" sz="2400" b="1" dirty="0">
                <a:solidFill>
                  <a:srgbClr val="0070C0"/>
                </a:solidFill>
                <a:latin typeface="Courier New" panose="02070309020205020404" pitchFamily="49" charset="0"/>
                <a:cs typeface="Courier New" panose="02070309020205020404" pitchFamily="49" charset="0"/>
              </a:rPr>
              <a:t>: 1px </a:t>
            </a:r>
            <a:r>
              <a:rPr lang="hu-HU" sz="2400" b="1" dirty="0" err="1">
                <a:solidFill>
                  <a:srgbClr val="0070C0"/>
                </a:solidFill>
                <a:latin typeface="Courier New" panose="02070309020205020404" pitchFamily="49" charset="0"/>
                <a:cs typeface="Courier New" panose="02070309020205020404" pitchFamily="49" charset="0"/>
              </a:rPr>
              <a:t>solid</a:t>
            </a: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yellow</a:t>
            </a:r>
            <a:r>
              <a:rPr lang="hu-HU" sz="2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tabLst>
                <a:tab pos="360363"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background-color</a:t>
            </a: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blue</a:t>
            </a:r>
            <a:r>
              <a:rPr lang="hu-HU" sz="2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tabLst>
                <a:tab pos="360363"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color</a:t>
            </a: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ffffff</a:t>
            </a:r>
            <a:r>
              <a:rPr lang="hu-HU" sz="2400" b="1" dirty="0">
                <a:solidFill>
                  <a:srgbClr val="0070C0"/>
                </a:solidFill>
                <a:latin typeface="Courier New" panose="02070309020205020404" pitchFamily="49" charset="0"/>
                <a:cs typeface="Courier New" panose="02070309020205020404" pitchFamily="49" charset="0"/>
              </a:rPr>
              <a:t>;</a:t>
            </a:r>
          </a:p>
          <a:p>
            <a:pPr marL="0" indent="0">
              <a:spcBef>
                <a:spcPts val="0"/>
              </a:spcBef>
              <a:buNone/>
              <a:tabLst>
                <a:tab pos="360363"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width</a:t>
            </a:r>
            <a:r>
              <a:rPr lang="hu-HU" sz="2400" b="1" dirty="0">
                <a:solidFill>
                  <a:srgbClr val="0070C0"/>
                </a:solidFill>
                <a:latin typeface="Courier New" panose="02070309020205020404" pitchFamily="49" charset="0"/>
                <a:cs typeface="Courier New" panose="02070309020205020404" pitchFamily="49" charset="0"/>
              </a:rPr>
              <a:t>: 150px; </a:t>
            </a:r>
          </a:p>
          <a:p>
            <a:pPr marL="0" indent="0">
              <a:spcBef>
                <a:spcPts val="0"/>
              </a:spcBef>
              <a:buNone/>
              <a:tabLst>
                <a:tab pos="360363"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height</a:t>
            </a:r>
            <a:r>
              <a:rPr lang="hu-HU" sz="2400" b="1" dirty="0">
                <a:solidFill>
                  <a:srgbClr val="0070C0"/>
                </a:solidFill>
                <a:latin typeface="Courier New" panose="02070309020205020404" pitchFamily="49" charset="0"/>
                <a:cs typeface="Courier New" panose="02070309020205020404" pitchFamily="49" charset="0"/>
              </a:rPr>
              <a:t>: 100px;</a:t>
            </a:r>
          </a:p>
          <a:p>
            <a:pPr marL="0" indent="0">
              <a:spcBef>
                <a:spcPts val="0"/>
              </a:spcBef>
              <a:buNone/>
              <a:tabLst>
                <a:tab pos="360363" algn="l"/>
              </a:tabLst>
            </a:pPr>
            <a:r>
              <a:rPr lang="hu-HU" sz="2400" b="1" dirty="0">
                <a:solidFill>
                  <a:srgbClr val="0070C0"/>
                </a:solidFill>
                <a:latin typeface="Courier New" panose="02070309020205020404" pitchFamily="49" charset="0"/>
                <a:cs typeface="Courier New" panose="02070309020205020404" pitchFamily="49" charset="0"/>
              </a:rPr>
              <a:t>	line-</a:t>
            </a:r>
            <a:r>
              <a:rPr lang="hu-HU" sz="2400" b="1" dirty="0" err="1">
                <a:solidFill>
                  <a:srgbClr val="0070C0"/>
                </a:solidFill>
                <a:latin typeface="Courier New" panose="02070309020205020404" pitchFamily="49" charset="0"/>
                <a:cs typeface="Courier New" panose="02070309020205020404" pitchFamily="49" charset="0"/>
              </a:rPr>
              <a:t>height</a:t>
            </a:r>
            <a:r>
              <a:rPr lang="hu-HU" sz="2400" b="1" dirty="0">
                <a:solidFill>
                  <a:srgbClr val="0070C0"/>
                </a:solidFill>
                <a:latin typeface="Courier New" panose="02070309020205020404" pitchFamily="49" charset="0"/>
                <a:cs typeface="Courier New" panose="02070309020205020404" pitchFamily="49" charset="0"/>
              </a:rPr>
              <a:t>: 100px;</a:t>
            </a:r>
          </a:p>
          <a:p>
            <a:pPr marL="0" indent="0">
              <a:spcBef>
                <a:spcPts val="0"/>
              </a:spcBef>
              <a:buNone/>
              <a:tabLst>
                <a:tab pos="360363"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padding</a:t>
            </a:r>
            <a:r>
              <a:rPr lang="hu-HU" sz="2400" b="1" dirty="0">
                <a:solidFill>
                  <a:srgbClr val="0070C0"/>
                </a:solidFill>
                <a:latin typeface="Courier New" panose="02070309020205020404" pitchFamily="49" charset="0"/>
                <a:cs typeface="Courier New" panose="02070309020205020404" pitchFamily="49" charset="0"/>
              </a:rPr>
              <a:t>: 5px; </a:t>
            </a:r>
          </a:p>
          <a:p>
            <a:pPr marL="0" indent="0">
              <a:spcBef>
                <a:spcPts val="0"/>
              </a:spcBef>
              <a:buNone/>
              <a:tabLst>
                <a:tab pos="360363"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border-radius</a:t>
            </a:r>
            <a:r>
              <a:rPr lang="hu-HU" sz="2400" b="1" dirty="0">
                <a:solidFill>
                  <a:srgbClr val="0070C0"/>
                </a:solidFill>
                <a:latin typeface="Courier New" panose="02070309020205020404" pitchFamily="49" charset="0"/>
                <a:cs typeface="Courier New" panose="02070309020205020404" pitchFamily="49" charset="0"/>
              </a:rPr>
              <a:t>: 20px;</a:t>
            </a:r>
            <a:br>
              <a:rPr lang="hu-HU" sz="2400" b="1" dirty="0">
                <a:solidFill>
                  <a:srgbClr val="0070C0"/>
                </a:solidFill>
                <a:latin typeface="Courier New" panose="02070309020205020404" pitchFamily="49" charset="0"/>
                <a:cs typeface="Courier New" panose="02070309020205020404" pitchFamily="49" charset="0"/>
              </a:rPr>
            </a:br>
            <a:r>
              <a:rPr lang="hu-HU" sz="2400" b="1" dirty="0">
                <a:solidFill>
                  <a:srgbClr val="0070C0"/>
                </a:solidFill>
                <a:latin typeface="Courier New" panose="02070309020205020404" pitchFamily="49" charset="0"/>
                <a:cs typeface="Courier New" panose="02070309020205020404" pitchFamily="49" charset="0"/>
              </a:rPr>
              <a:t>	text-</a:t>
            </a:r>
            <a:r>
              <a:rPr lang="hu-HU" sz="2400" b="1" dirty="0" err="1">
                <a:solidFill>
                  <a:srgbClr val="0070C0"/>
                </a:solidFill>
                <a:latin typeface="Courier New" panose="02070309020205020404" pitchFamily="49" charset="0"/>
                <a:cs typeface="Courier New" panose="02070309020205020404" pitchFamily="49" charset="0"/>
              </a:rPr>
              <a:t>align</a:t>
            </a:r>
            <a:r>
              <a:rPr lang="hu-HU" sz="2400" b="1" dirty="0">
                <a:solidFill>
                  <a:srgbClr val="0070C0"/>
                </a:solidFill>
                <a:latin typeface="Courier New" panose="02070309020205020404" pitchFamily="49" charset="0"/>
                <a:cs typeface="Courier New" panose="02070309020205020404" pitchFamily="49" charset="0"/>
              </a:rPr>
              <a:t>: center; }</a:t>
            </a:r>
          </a:p>
        </p:txBody>
      </p:sp>
      <p:sp>
        <p:nvSpPr>
          <p:cNvPr id="3" name="Dia számának helye 2"/>
          <p:cNvSpPr>
            <a:spLocks noGrp="1"/>
          </p:cNvSpPr>
          <p:nvPr>
            <p:ph type="sldNum" sz="quarter" idx="12"/>
          </p:nvPr>
        </p:nvSpPr>
        <p:spPr/>
        <p:txBody>
          <a:bodyPr/>
          <a:lstStyle/>
          <a:p>
            <a:fld id="{4DC61DD4-7DED-4AA4-9E5A-5F7D420479A6}" type="slidenum">
              <a:rPr lang="hu-HU" smtClean="0"/>
              <a:pPr/>
              <a:t>58</a:t>
            </a:fld>
            <a:endParaRPr lang="hu-HU" dirty="0"/>
          </a:p>
        </p:txBody>
      </p:sp>
      <p:sp>
        <p:nvSpPr>
          <p:cNvPr id="5" name="AutoShape 2" descr="Serif ABC Arial- Times- Times serif kihangsulyozv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8" name="AutoShape 2" descr="In der Typographie spielen Bitmap Fonts technisch gesehen keine Rolle mehr. Heute werden ausschließlich nur noch Vektor Fonts (Outline Fonts) verwendet. Denn im Gegensatz zu Pixel Fonts können Vektor Fonts unabhängig von der Auflösung des Peripheriegerätes definiert und somit ohne Qualitätsverluste beliebig skaliert werden. Den Standard in der Vektor Font-Technologie verkörpern gegenwärtig OpenType Fonts (OTF). Infografik: www.typolexikon.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10" name="Kép 9">
            <a:extLst>
              <a:ext uri="{FF2B5EF4-FFF2-40B4-BE49-F238E27FC236}">
                <a16:creationId xmlns:a16="http://schemas.microsoft.com/office/drawing/2014/main" id="{ABAD2CB8-CA62-4A0A-9A49-DD30EAA7C8D1}"/>
              </a:ext>
            </a:extLst>
          </p:cNvPr>
          <p:cNvPicPr>
            <a:picLocks noChangeAspect="1"/>
          </p:cNvPicPr>
          <p:nvPr/>
        </p:nvPicPr>
        <p:blipFill rotWithShape="1">
          <a:blip r:embed="rId2"/>
          <a:srcRect l="43093" t="44036" r="51666" b="44393"/>
          <a:stretch/>
        </p:blipFill>
        <p:spPr bwMode="auto">
          <a:xfrm>
            <a:off x="5915131" y="4140000"/>
            <a:ext cx="3228869" cy="2340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13482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dirty="0"/>
              <a:t>Dobozok árnyékolása (példák)</a:t>
            </a:r>
          </a:p>
        </p:txBody>
      </p:sp>
      <p:sp>
        <p:nvSpPr>
          <p:cNvPr id="4" name="Tartalom helye 3"/>
          <p:cNvSpPr>
            <a:spLocks noGrp="1"/>
          </p:cNvSpPr>
          <p:nvPr>
            <p:ph idx="1"/>
          </p:nvPr>
        </p:nvSpPr>
        <p:spPr>
          <a:xfrm>
            <a:off x="1331640" y="1412776"/>
            <a:ext cx="7632848" cy="5301224"/>
          </a:xfrm>
        </p:spPr>
        <p:txBody>
          <a:bodyPr>
            <a:noAutofit/>
          </a:bodyPr>
          <a:lstStyle/>
          <a:p>
            <a:pPr marL="0" indent="0">
              <a:spcBef>
                <a:spcPts val="0"/>
              </a:spcBef>
              <a:spcAft>
                <a:spcPts val="1800"/>
              </a:spcAft>
              <a:buNone/>
            </a:pPr>
            <a:r>
              <a:rPr lang="hu-HU" sz="2800" dirty="0"/>
              <a:t>Módosított: </a:t>
            </a:r>
            <a:r>
              <a:rPr lang="hu-HU" sz="2800" b="1" dirty="0"/>
              <a:t>2 negatív kiterjedési értékkel</a:t>
            </a:r>
          </a:p>
          <a:p>
            <a:pPr marL="0" indent="0">
              <a:spcBef>
                <a:spcPts val="0"/>
              </a:spcBef>
              <a:spcAft>
                <a:spcPts val="1800"/>
              </a:spcAft>
              <a:buNone/>
              <a:tabLst>
                <a:tab pos="1441450" algn="l"/>
              </a:tabLst>
            </a:pPr>
            <a:r>
              <a:rPr lang="hu-HU" sz="2400" b="1" dirty="0">
                <a:solidFill>
                  <a:srgbClr val="0070C0"/>
                </a:solidFill>
                <a:latin typeface="Courier New" panose="02070309020205020404" pitchFamily="49" charset="0"/>
                <a:cs typeface="Courier New" panose="02070309020205020404" pitchFamily="49" charset="0"/>
              </a:rPr>
              <a:t>#dob2 {	</a:t>
            </a:r>
            <a:r>
              <a:rPr lang="hu-HU" sz="2400" b="1" dirty="0" err="1">
                <a:solidFill>
                  <a:srgbClr val="0070C0"/>
                </a:solidFill>
                <a:latin typeface="Courier New" panose="02070309020205020404" pitchFamily="49" charset="0"/>
                <a:cs typeface="Courier New" panose="02070309020205020404" pitchFamily="49" charset="0"/>
              </a:rPr>
              <a:t>box-shadow</a:t>
            </a:r>
            <a:r>
              <a:rPr lang="hu-HU" sz="2400" b="1" dirty="0">
                <a:solidFill>
                  <a:srgbClr val="0070C0"/>
                </a:solidFill>
                <a:latin typeface="Courier New" panose="02070309020205020404" pitchFamily="49" charset="0"/>
                <a:cs typeface="Courier New" panose="02070309020205020404" pitchFamily="49" charset="0"/>
              </a:rPr>
              <a:t>: -10px -10px #ccc; }</a:t>
            </a:r>
          </a:p>
          <a:p>
            <a:pPr marL="0" indent="0">
              <a:spcBef>
                <a:spcPts val="0"/>
              </a:spcBef>
              <a:buNone/>
            </a:pPr>
            <a:r>
              <a:rPr lang="hu-HU" sz="2400" b="1" dirty="0" err="1">
                <a:solidFill>
                  <a:srgbClr val="0070C0"/>
                </a:solidFill>
                <a:latin typeface="Courier New" panose="02070309020205020404" pitchFamily="49" charset="0"/>
                <a:cs typeface="Courier New" panose="02070309020205020404" pitchFamily="49" charset="0"/>
              </a:rPr>
              <a:t>div.szines</a:t>
            </a:r>
            <a:r>
              <a:rPr lang="hu-HU" sz="2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border</a:t>
            </a:r>
            <a:r>
              <a:rPr lang="hu-HU" sz="2400" b="1" dirty="0">
                <a:solidFill>
                  <a:srgbClr val="0070C0"/>
                </a:solidFill>
                <a:latin typeface="Courier New" panose="02070309020205020404" pitchFamily="49" charset="0"/>
                <a:cs typeface="Courier New" panose="02070309020205020404" pitchFamily="49" charset="0"/>
              </a:rPr>
              <a:t>: 1px </a:t>
            </a:r>
            <a:r>
              <a:rPr lang="hu-HU" sz="2400" b="1" dirty="0" err="1">
                <a:solidFill>
                  <a:srgbClr val="0070C0"/>
                </a:solidFill>
                <a:latin typeface="Courier New" panose="02070309020205020404" pitchFamily="49" charset="0"/>
                <a:cs typeface="Courier New" panose="02070309020205020404" pitchFamily="49" charset="0"/>
              </a:rPr>
              <a:t>solid</a:t>
            </a: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yellow</a:t>
            </a:r>
            <a:r>
              <a:rPr lang="hu-HU" sz="2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background-color</a:t>
            </a: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blue</a:t>
            </a:r>
            <a:r>
              <a:rPr lang="hu-HU" sz="2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color</a:t>
            </a: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ffffff</a:t>
            </a:r>
            <a:r>
              <a:rPr lang="hu-HU" sz="2400" b="1" dirty="0">
                <a:solidFill>
                  <a:srgbClr val="0070C0"/>
                </a:solidFill>
                <a:latin typeface="Courier New" panose="02070309020205020404" pitchFamily="49" charset="0"/>
                <a:cs typeface="Courier New" panose="02070309020205020404" pitchFamily="49" charset="0"/>
              </a:rPr>
              <a:t>;</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width</a:t>
            </a:r>
            <a:r>
              <a:rPr lang="hu-HU" sz="2400" b="1" dirty="0">
                <a:solidFill>
                  <a:srgbClr val="0070C0"/>
                </a:solidFill>
                <a:latin typeface="Courier New" panose="02070309020205020404" pitchFamily="49" charset="0"/>
                <a:cs typeface="Courier New" panose="02070309020205020404" pitchFamily="49" charset="0"/>
              </a:rPr>
              <a:t>: 150px;</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height</a:t>
            </a:r>
            <a:r>
              <a:rPr lang="hu-HU" sz="2400" b="1" dirty="0">
                <a:solidFill>
                  <a:srgbClr val="0070C0"/>
                </a:solidFill>
                <a:latin typeface="Courier New" panose="02070309020205020404" pitchFamily="49" charset="0"/>
                <a:cs typeface="Courier New" panose="02070309020205020404" pitchFamily="49" charset="0"/>
              </a:rPr>
              <a:t>: 100px;</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line-</a:t>
            </a:r>
            <a:r>
              <a:rPr lang="hu-HU" sz="2400" b="1" dirty="0" err="1">
                <a:solidFill>
                  <a:srgbClr val="0070C0"/>
                </a:solidFill>
                <a:latin typeface="Courier New" panose="02070309020205020404" pitchFamily="49" charset="0"/>
                <a:cs typeface="Courier New" panose="02070309020205020404" pitchFamily="49" charset="0"/>
              </a:rPr>
              <a:t>height</a:t>
            </a:r>
            <a:r>
              <a:rPr lang="hu-HU" sz="2400" b="1" dirty="0">
                <a:solidFill>
                  <a:srgbClr val="0070C0"/>
                </a:solidFill>
                <a:latin typeface="Courier New" panose="02070309020205020404" pitchFamily="49" charset="0"/>
                <a:cs typeface="Courier New" panose="02070309020205020404" pitchFamily="49" charset="0"/>
              </a:rPr>
              <a:t>: 100px;</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padding</a:t>
            </a:r>
            <a:r>
              <a:rPr lang="hu-HU" sz="2400" b="1" dirty="0">
                <a:solidFill>
                  <a:srgbClr val="0070C0"/>
                </a:solidFill>
                <a:latin typeface="Courier New" panose="02070309020205020404" pitchFamily="49" charset="0"/>
                <a:cs typeface="Courier New" panose="02070309020205020404" pitchFamily="49" charset="0"/>
              </a:rPr>
              <a:t>: 5px; </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border-radius</a:t>
            </a:r>
            <a:r>
              <a:rPr lang="hu-HU" sz="2400" b="1" dirty="0">
                <a:solidFill>
                  <a:srgbClr val="0070C0"/>
                </a:solidFill>
                <a:latin typeface="Courier New" panose="02070309020205020404" pitchFamily="49" charset="0"/>
                <a:cs typeface="Courier New" panose="02070309020205020404" pitchFamily="49" charset="0"/>
              </a:rPr>
              <a:t>: 20px; </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text-</a:t>
            </a:r>
            <a:r>
              <a:rPr lang="hu-HU" sz="2400" b="1" dirty="0" err="1">
                <a:solidFill>
                  <a:srgbClr val="0070C0"/>
                </a:solidFill>
                <a:latin typeface="Courier New" panose="02070309020205020404" pitchFamily="49" charset="0"/>
                <a:cs typeface="Courier New" panose="02070309020205020404" pitchFamily="49" charset="0"/>
              </a:rPr>
              <a:t>align</a:t>
            </a:r>
            <a:r>
              <a:rPr lang="hu-HU" sz="2400" b="1" dirty="0">
                <a:solidFill>
                  <a:srgbClr val="0070C0"/>
                </a:solidFill>
                <a:latin typeface="Courier New" panose="02070309020205020404" pitchFamily="49" charset="0"/>
                <a:cs typeface="Courier New" panose="02070309020205020404" pitchFamily="49" charset="0"/>
              </a:rPr>
              <a:t>: center; }</a:t>
            </a:r>
          </a:p>
        </p:txBody>
      </p:sp>
      <p:sp>
        <p:nvSpPr>
          <p:cNvPr id="3" name="Dia számának helye 2"/>
          <p:cNvSpPr>
            <a:spLocks noGrp="1"/>
          </p:cNvSpPr>
          <p:nvPr>
            <p:ph type="sldNum" sz="quarter" idx="12"/>
          </p:nvPr>
        </p:nvSpPr>
        <p:spPr/>
        <p:txBody>
          <a:bodyPr/>
          <a:lstStyle/>
          <a:p>
            <a:fld id="{4DC61DD4-7DED-4AA4-9E5A-5F7D420479A6}" type="slidenum">
              <a:rPr lang="hu-HU" smtClean="0"/>
              <a:pPr/>
              <a:t>59</a:t>
            </a:fld>
            <a:endParaRPr lang="hu-HU" dirty="0"/>
          </a:p>
        </p:txBody>
      </p:sp>
      <p:sp>
        <p:nvSpPr>
          <p:cNvPr id="5" name="AutoShape 2" descr="Serif ABC Arial- Times- Times serif kihangsulyozv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8" name="AutoShape 2" descr="In der Typographie spielen Bitmap Fonts technisch gesehen keine Rolle mehr. Heute werden ausschließlich nur noch Vektor Fonts (Outline Fonts) verwendet. Denn im Gegensatz zu Pixel Fonts können Vektor Fonts unabhängig von der Auflösung des Peripheriegerätes definiert und somit ohne Qualitätsverluste beliebig skaliert werden. Den Standard in der Vektor Font-Technologie verkörpern gegenwärtig OpenType Fonts (OTF). Infografik: www.typolexikon.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9" name="Kép 8">
            <a:extLst>
              <a:ext uri="{FF2B5EF4-FFF2-40B4-BE49-F238E27FC236}">
                <a16:creationId xmlns:a16="http://schemas.microsoft.com/office/drawing/2014/main" id="{0015B18A-E8D0-44C0-8962-E2224EB68189}"/>
              </a:ext>
            </a:extLst>
          </p:cNvPr>
          <p:cNvPicPr>
            <a:picLocks noChangeAspect="1"/>
          </p:cNvPicPr>
          <p:nvPr/>
        </p:nvPicPr>
        <p:blipFill rotWithShape="1">
          <a:blip r:embed="rId2"/>
          <a:srcRect l="42653" t="43166" r="51512" b="44328"/>
          <a:stretch/>
        </p:blipFill>
        <p:spPr bwMode="auto">
          <a:xfrm>
            <a:off x="5820042" y="3960000"/>
            <a:ext cx="3323958" cy="2340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95135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a:t>A dobozmodell - részek</a:t>
            </a:r>
            <a:endParaRPr lang="hu-HU" sz="4400" dirty="0"/>
          </a:p>
        </p:txBody>
      </p:sp>
      <p:sp>
        <p:nvSpPr>
          <p:cNvPr id="4" name="Tartalom helye 3"/>
          <p:cNvSpPr>
            <a:spLocks noGrp="1"/>
          </p:cNvSpPr>
          <p:nvPr>
            <p:ph idx="1"/>
          </p:nvPr>
        </p:nvSpPr>
        <p:spPr>
          <a:xfrm>
            <a:off x="1331640" y="1484784"/>
            <a:ext cx="7632848" cy="1152128"/>
          </a:xfrm>
        </p:spPr>
        <p:txBody>
          <a:bodyPr>
            <a:normAutofit/>
          </a:bodyPr>
          <a:lstStyle/>
          <a:p>
            <a:pPr marL="88900" indent="0" algn="ctr">
              <a:spcBef>
                <a:spcPts val="1800"/>
              </a:spcBef>
              <a:buNone/>
            </a:pPr>
            <a:r>
              <a:rPr lang="hu-HU" sz="3200" b="1"/>
              <a:t>Az elemi doboz szerkezetét</a:t>
            </a:r>
            <a:br>
              <a:rPr lang="hu-HU" sz="3200" b="1"/>
            </a:br>
            <a:r>
              <a:rPr lang="hu-HU" sz="3200"/>
              <a:t>az alábbi ábra mutatja be:</a:t>
            </a:r>
          </a:p>
        </p:txBody>
      </p:sp>
      <p:sp>
        <p:nvSpPr>
          <p:cNvPr id="3" name="Dia számának helye 2"/>
          <p:cNvSpPr>
            <a:spLocks noGrp="1"/>
          </p:cNvSpPr>
          <p:nvPr>
            <p:ph type="sldNum" sz="quarter" idx="12"/>
          </p:nvPr>
        </p:nvSpPr>
        <p:spPr/>
        <p:txBody>
          <a:bodyPr/>
          <a:lstStyle/>
          <a:p>
            <a:fld id="{4DC61DD4-7DED-4AA4-9E5A-5F7D420479A6}" type="slidenum">
              <a:rPr lang="hu-HU" smtClean="0"/>
              <a:pPr/>
              <a:t>6</a:t>
            </a:fld>
            <a:endParaRPr lang="hu-HU" dirty="0"/>
          </a:p>
        </p:txBody>
      </p:sp>
      <p:sp>
        <p:nvSpPr>
          <p:cNvPr id="5" name="AutoShape 2" descr="Serif ABC Arial- Times- Times serif kihangsulyozv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8" name="AutoShape 2" descr="In der Typographie spielen Bitmap Fonts technisch gesehen keine Rolle mehr. Heute werden ausschließlich nur noch Vektor Fonts (Outline Fonts) verwendet. Denn im Gegensatz zu Pixel Fonts können Vektor Fonts unabhängig von der Auflösung des Peripheriegerätes definiert und somit ohne Qualitätsverluste beliebig skaliert werden. Den Standard in der Vektor Font-Technologie verkörpern gegenwärtig OpenType Fonts (OTF). Infografik: www.typolexikon.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7" name="Kép 6"/>
          <p:cNvPicPr>
            <a:picLocks noChangeAspect="1"/>
          </p:cNvPicPr>
          <p:nvPr/>
        </p:nvPicPr>
        <p:blipFill rotWithShape="1">
          <a:blip r:embed="rId2"/>
          <a:srcRect l="17531" t="18636" r="19087" b="4420"/>
          <a:stretch/>
        </p:blipFill>
        <p:spPr bwMode="auto">
          <a:xfrm>
            <a:off x="1979712" y="2564904"/>
            <a:ext cx="6149197" cy="419642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288446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dirty="0"/>
              <a:t>Dobozok árnyékolása (példák)</a:t>
            </a:r>
          </a:p>
        </p:txBody>
      </p:sp>
      <p:sp>
        <p:nvSpPr>
          <p:cNvPr id="4" name="Tartalom helye 3"/>
          <p:cNvSpPr>
            <a:spLocks noGrp="1"/>
          </p:cNvSpPr>
          <p:nvPr>
            <p:ph idx="1"/>
          </p:nvPr>
        </p:nvSpPr>
        <p:spPr>
          <a:xfrm>
            <a:off x="1331640" y="1412776"/>
            <a:ext cx="7632848" cy="5301224"/>
          </a:xfrm>
        </p:spPr>
        <p:txBody>
          <a:bodyPr>
            <a:noAutofit/>
          </a:bodyPr>
          <a:lstStyle/>
          <a:p>
            <a:pPr marL="0" indent="0">
              <a:spcBef>
                <a:spcPts val="0"/>
              </a:spcBef>
              <a:spcAft>
                <a:spcPts val="1800"/>
              </a:spcAft>
              <a:buNone/>
            </a:pPr>
            <a:r>
              <a:rPr lang="hu-HU" sz="2800" dirty="0"/>
              <a:t>Módosított: </a:t>
            </a:r>
            <a:r>
              <a:rPr lang="hu-HU" sz="2800" b="1" dirty="0"/>
              <a:t>3 pozitív kiterjedési értékkel</a:t>
            </a:r>
          </a:p>
          <a:p>
            <a:pPr marL="0" indent="0">
              <a:spcBef>
                <a:spcPts val="0"/>
              </a:spcBef>
              <a:spcAft>
                <a:spcPts val="1200"/>
              </a:spcAft>
              <a:buNone/>
              <a:tabLst>
                <a:tab pos="1441450" algn="l"/>
              </a:tabLst>
            </a:pPr>
            <a:r>
              <a:rPr lang="hu-HU" sz="2400" b="1" dirty="0">
                <a:solidFill>
                  <a:srgbClr val="0070C0"/>
                </a:solidFill>
                <a:latin typeface="Courier New" panose="02070309020205020404" pitchFamily="49" charset="0"/>
                <a:cs typeface="Courier New" panose="02070309020205020404" pitchFamily="49" charset="0"/>
              </a:rPr>
              <a:t>#dob3 {	</a:t>
            </a:r>
            <a:r>
              <a:rPr lang="hu-HU" sz="2400" b="1" dirty="0" err="1">
                <a:solidFill>
                  <a:srgbClr val="0070C0"/>
                </a:solidFill>
                <a:latin typeface="Courier New" panose="02070309020205020404" pitchFamily="49" charset="0"/>
                <a:cs typeface="Courier New" panose="02070309020205020404" pitchFamily="49" charset="0"/>
              </a:rPr>
              <a:t>box-shadow</a:t>
            </a:r>
            <a:r>
              <a:rPr lang="hu-HU" sz="2400" b="1" dirty="0">
                <a:solidFill>
                  <a:srgbClr val="0070C0"/>
                </a:solidFill>
                <a:latin typeface="Courier New" panose="02070309020205020404" pitchFamily="49" charset="0"/>
                <a:cs typeface="Courier New" panose="02070309020205020404" pitchFamily="49" charset="0"/>
              </a:rPr>
              <a:t>: 15px </a:t>
            </a:r>
            <a:r>
              <a:rPr lang="hu-HU" sz="2400" b="1" dirty="0" err="1">
                <a:solidFill>
                  <a:srgbClr val="0070C0"/>
                </a:solidFill>
                <a:latin typeface="Courier New" panose="02070309020205020404" pitchFamily="49" charset="0"/>
                <a:cs typeface="Courier New" panose="02070309020205020404" pitchFamily="49" charset="0"/>
              </a:rPr>
              <a:t>15px</a:t>
            </a:r>
            <a:r>
              <a:rPr lang="hu-HU" sz="2400" b="1" dirty="0">
                <a:solidFill>
                  <a:srgbClr val="0070C0"/>
                </a:solidFill>
                <a:latin typeface="Courier New" panose="02070309020205020404" pitchFamily="49" charset="0"/>
                <a:cs typeface="Courier New" panose="02070309020205020404" pitchFamily="49" charset="0"/>
              </a:rPr>
              <a:t> 10px</a:t>
            </a:r>
            <a:br>
              <a:rPr lang="hu-HU" sz="2400" b="1" dirty="0">
                <a:solidFill>
                  <a:srgbClr val="0070C0"/>
                </a:solidFill>
                <a:latin typeface="Courier New" panose="02070309020205020404" pitchFamily="49" charset="0"/>
                <a:cs typeface="Courier New" panose="02070309020205020404" pitchFamily="49" charset="0"/>
              </a:rPr>
            </a:br>
            <a:r>
              <a:rPr lang="hu-HU" sz="2400" b="1" dirty="0">
                <a:solidFill>
                  <a:srgbClr val="0070C0"/>
                </a:solidFill>
                <a:latin typeface="Courier New" panose="02070309020205020404" pitchFamily="49" charset="0"/>
                <a:cs typeface="Courier New" panose="02070309020205020404" pitchFamily="49" charset="0"/>
              </a:rPr>
              <a:t>	#0f0; }</a:t>
            </a:r>
          </a:p>
          <a:p>
            <a:pPr marL="0" indent="0">
              <a:spcBef>
                <a:spcPts val="0"/>
              </a:spcBef>
              <a:buNone/>
            </a:pPr>
            <a:r>
              <a:rPr lang="hu-HU" sz="2400" b="1" dirty="0" err="1">
                <a:solidFill>
                  <a:srgbClr val="0070C0"/>
                </a:solidFill>
                <a:latin typeface="Courier New" panose="02070309020205020404" pitchFamily="49" charset="0"/>
                <a:cs typeface="Courier New" panose="02070309020205020404" pitchFamily="49" charset="0"/>
              </a:rPr>
              <a:t>div.szines</a:t>
            </a:r>
            <a:r>
              <a:rPr lang="hu-HU" sz="2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border</a:t>
            </a:r>
            <a:r>
              <a:rPr lang="hu-HU" sz="2400" b="1" dirty="0">
                <a:solidFill>
                  <a:srgbClr val="0070C0"/>
                </a:solidFill>
                <a:latin typeface="Courier New" panose="02070309020205020404" pitchFamily="49" charset="0"/>
                <a:cs typeface="Courier New" panose="02070309020205020404" pitchFamily="49" charset="0"/>
              </a:rPr>
              <a:t>: 1px </a:t>
            </a:r>
            <a:r>
              <a:rPr lang="hu-HU" sz="2400" b="1" dirty="0" err="1">
                <a:solidFill>
                  <a:srgbClr val="0070C0"/>
                </a:solidFill>
                <a:latin typeface="Courier New" panose="02070309020205020404" pitchFamily="49" charset="0"/>
                <a:cs typeface="Courier New" panose="02070309020205020404" pitchFamily="49" charset="0"/>
              </a:rPr>
              <a:t>solid</a:t>
            </a: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yellow</a:t>
            </a:r>
            <a:r>
              <a:rPr lang="hu-HU" sz="2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background-color</a:t>
            </a: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blue</a:t>
            </a:r>
            <a:r>
              <a:rPr lang="hu-HU" sz="2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color</a:t>
            </a: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ffffff</a:t>
            </a:r>
            <a:r>
              <a:rPr lang="hu-HU" sz="2400" b="1" dirty="0">
                <a:solidFill>
                  <a:srgbClr val="0070C0"/>
                </a:solidFill>
                <a:latin typeface="Courier New" panose="02070309020205020404" pitchFamily="49" charset="0"/>
                <a:cs typeface="Courier New" panose="02070309020205020404" pitchFamily="49" charset="0"/>
              </a:rPr>
              <a:t>;</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width</a:t>
            </a:r>
            <a:r>
              <a:rPr lang="hu-HU" sz="2400" b="1" dirty="0">
                <a:solidFill>
                  <a:srgbClr val="0070C0"/>
                </a:solidFill>
                <a:latin typeface="Courier New" panose="02070309020205020404" pitchFamily="49" charset="0"/>
                <a:cs typeface="Courier New" panose="02070309020205020404" pitchFamily="49" charset="0"/>
              </a:rPr>
              <a:t>: 150px;</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height</a:t>
            </a:r>
            <a:r>
              <a:rPr lang="hu-HU" sz="2400" b="1" dirty="0">
                <a:solidFill>
                  <a:srgbClr val="0070C0"/>
                </a:solidFill>
                <a:latin typeface="Courier New" panose="02070309020205020404" pitchFamily="49" charset="0"/>
                <a:cs typeface="Courier New" panose="02070309020205020404" pitchFamily="49" charset="0"/>
              </a:rPr>
              <a:t>: 100px;</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line-</a:t>
            </a:r>
            <a:r>
              <a:rPr lang="hu-HU" sz="2400" b="1" dirty="0" err="1">
                <a:solidFill>
                  <a:srgbClr val="0070C0"/>
                </a:solidFill>
                <a:latin typeface="Courier New" panose="02070309020205020404" pitchFamily="49" charset="0"/>
                <a:cs typeface="Courier New" panose="02070309020205020404" pitchFamily="49" charset="0"/>
              </a:rPr>
              <a:t>height</a:t>
            </a:r>
            <a:r>
              <a:rPr lang="hu-HU" sz="2400" b="1" dirty="0">
                <a:solidFill>
                  <a:srgbClr val="0070C0"/>
                </a:solidFill>
                <a:latin typeface="Courier New" panose="02070309020205020404" pitchFamily="49" charset="0"/>
                <a:cs typeface="Courier New" panose="02070309020205020404" pitchFamily="49" charset="0"/>
              </a:rPr>
              <a:t>: 100px;</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padding</a:t>
            </a:r>
            <a:r>
              <a:rPr lang="hu-HU" sz="2400" b="1" dirty="0">
                <a:solidFill>
                  <a:srgbClr val="0070C0"/>
                </a:solidFill>
                <a:latin typeface="Courier New" panose="02070309020205020404" pitchFamily="49" charset="0"/>
                <a:cs typeface="Courier New" panose="02070309020205020404" pitchFamily="49" charset="0"/>
              </a:rPr>
              <a:t>: 5px; </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border-radius</a:t>
            </a:r>
            <a:r>
              <a:rPr lang="hu-HU" sz="2400" b="1" dirty="0">
                <a:solidFill>
                  <a:srgbClr val="0070C0"/>
                </a:solidFill>
                <a:latin typeface="Courier New" panose="02070309020205020404" pitchFamily="49" charset="0"/>
                <a:cs typeface="Courier New" panose="02070309020205020404" pitchFamily="49" charset="0"/>
              </a:rPr>
              <a:t>: 20px; </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text-</a:t>
            </a:r>
            <a:r>
              <a:rPr lang="hu-HU" sz="2400" b="1" dirty="0" err="1">
                <a:solidFill>
                  <a:srgbClr val="0070C0"/>
                </a:solidFill>
                <a:latin typeface="Courier New" panose="02070309020205020404" pitchFamily="49" charset="0"/>
                <a:cs typeface="Courier New" panose="02070309020205020404" pitchFamily="49" charset="0"/>
              </a:rPr>
              <a:t>align</a:t>
            </a:r>
            <a:r>
              <a:rPr lang="hu-HU" sz="2400" b="1" dirty="0">
                <a:solidFill>
                  <a:srgbClr val="0070C0"/>
                </a:solidFill>
                <a:latin typeface="Courier New" panose="02070309020205020404" pitchFamily="49" charset="0"/>
                <a:cs typeface="Courier New" panose="02070309020205020404" pitchFamily="49" charset="0"/>
              </a:rPr>
              <a:t>: center; }</a:t>
            </a:r>
          </a:p>
        </p:txBody>
      </p:sp>
      <p:sp>
        <p:nvSpPr>
          <p:cNvPr id="3" name="Dia számának helye 2"/>
          <p:cNvSpPr>
            <a:spLocks noGrp="1"/>
          </p:cNvSpPr>
          <p:nvPr>
            <p:ph type="sldNum" sz="quarter" idx="12"/>
          </p:nvPr>
        </p:nvSpPr>
        <p:spPr/>
        <p:txBody>
          <a:bodyPr/>
          <a:lstStyle/>
          <a:p>
            <a:fld id="{4DC61DD4-7DED-4AA4-9E5A-5F7D420479A6}" type="slidenum">
              <a:rPr lang="hu-HU" smtClean="0"/>
              <a:pPr/>
              <a:t>60</a:t>
            </a:fld>
            <a:endParaRPr lang="hu-HU" dirty="0"/>
          </a:p>
        </p:txBody>
      </p:sp>
      <p:sp>
        <p:nvSpPr>
          <p:cNvPr id="5" name="AutoShape 2" descr="Serif ABC Arial- Times- Times serif kihangsulyozv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8" name="AutoShape 2" descr="In der Typographie spielen Bitmap Fonts technisch gesehen keine Rolle mehr. Heute werden ausschließlich nur noch Vektor Fonts (Outline Fonts) verwendet. Denn im Gegensatz zu Pixel Fonts können Vektor Fonts unabhängig von der Auflösung des Peripheriegerätes definiert und somit ohne Qualitätsverluste beliebig skaliert werden. Den Standard in der Vektor Font-Technologie verkörpern gegenwärtig OpenType Fonts (OTF). Infografik: www.typolexikon.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10" name="Kép 9">
            <a:extLst>
              <a:ext uri="{FF2B5EF4-FFF2-40B4-BE49-F238E27FC236}">
                <a16:creationId xmlns:a16="http://schemas.microsoft.com/office/drawing/2014/main" id="{717D870D-9FE4-4725-A19B-A1039EE80809}"/>
              </a:ext>
            </a:extLst>
          </p:cNvPr>
          <p:cNvPicPr>
            <a:picLocks noChangeAspect="1"/>
          </p:cNvPicPr>
          <p:nvPr/>
        </p:nvPicPr>
        <p:blipFill rotWithShape="1">
          <a:blip r:embed="rId2"/>
          <a:srcRect l="43106" t="52211" r="50988" b="34481"/>
          <a:stretch/>
        </p:blipFill>
        <p:spPr bwMode="auto">
          <a:xfrm>
            <a:off x="5981279" y="4140000"/>
            <a:ext cx="3162721" cy="2340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414546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dirty="0"/>
              <a:t>Dobozok árnyékolása (példák)</a:t>
            </a:r>
          </a:p>
        </p:txBody>
      </p:sp>
      <p:sp>
        <p:nvSpPr>
          <p:cNvPr id="4" name="Tartalom helye 3"/>
          <p:cNvSpPr>
            <a:spLocks noGrp="1"/>
          </p:cNvSpPr>
          <p:nvPr>
            <p:ph idx="1"/>
          </p:nvPr>
        </p:nvSpPr>
        <p:spPr>
          <a:xfrm>
            <a:off x="1331640" y="1412776"/>
            <a:ext cx="7632848" cy="5301224"/>
          </a:xfrm>
        </p:spPr>
        <p:txBody>
          <a:bodyPr>
            <a:noAutofit/>
          </a:bodyPr>
          <a:lstStyle/>
          <a:p>
            <a:pPr marL="0" indent="0">
              <a:spcBef>
                <a:spcPts val="0"/>
              </a:spcBef>
              <a:spcAft>
                <a:spcPts val="1800"/>
              </a:spcAft>
              <a:buNone/>
            </a:pPr>
            <a:r>
              <a:rPr lang="hu-HU" sz="2800" dirty="0"/>
              <a:t>Módosított: </a:t>
            </a:r>
            <a:r>
              <a:rPr lang="hu-HU" sz="2800" b="1" dirty="0"/>
              <a:t>4 pozitív kiterjedési értékkel</a:t>
            </a:r>
          </a:p>
          <a:p>
            <a:pPr marL="0" indent="0">
              <a:spcBef>
                <a:spcPts val="0"/>
              </a:spcBef>
              <a:spcAft>
                <a:spcPts val="1200"/>
              </a:spcAft>
              <a:buNone/>
              <a:tabLst>
                <a:tab pos="1441450" algn="l"/>
              </a:tabLst>
            </a:pPr>
            <a:r>
              <a:rPr lang="hu-HU" sz="2400" b="1" dirty="0">
                <a:solidFill>
                  <a:srgbClr val="0070C0"/>
                </a:solidFill>
                <a:latin typeface="Courier New" panose="02070309020205020404" pitchFamily="49" charset="0"/>
                <a:cs typeface="Courier New" panose="02070309020205020404" pitchFamily="49" charset="0"/>
              </a:rPr>
              <a:t>#dob4 {	</a:t>
            </a:r>
            <a:r>
              <a:rPr lang="hu-HU" sz="2400" b="1" dirty="0" err="1">
                <a:solidFill>
                  <a:srgbClr val="0070C0"/>
                </a:solidFill>
                <a:latin typeface="Courier New" panose="02070309020205020404" pitchFamily="49" charset="0"/>
                <a:cs typeface="Courier New" panose="02070309020205020404" pitchFamily="49" charset="0"/>
              </a:rPr>
              <a:t>box-shadow</a:t>
            </a:r>
            <a:r>
              <a:rPr lang="hu-HU" sz="2400" b="1" dirty="0">
                <a:solidFill>
                  <a:srgbClr val="0070C0"/>
                </a:solidFill>
                <a:latin typeface="Courier New" panose="02070309020205020404" pitchFamily="49" charset="0"/>
                <a:cs typeface="Courier New" panose="02070309020205020404" pitchFamily="49" charset="0"/>
              </a:rPr>
              <a:t>: 15px </a:t>
            </a:r>
            <a:r>
              <a:rPr lang="hu-HU" sz="2400" b="1" dirty="0" err="1">
                <a:solidFill>
                  <a:srgbClr val="0070C0"/>
                </a:solidFill>
                <a:latin typeface="Courier New" panose="02070309020205020404" pitchFamily="49" charset="0"/>
                <a:cs typeface="Courier New" panose="02070309020205020404" pitchFamily="49" charset="0"/>
              </a:rPr>
              <a:t>15px</a:t>
            </a:r>
            <a:r>
              <a:rPr lang="hu-HU" sz="2400" b="1" dirty="0">
                <a:solidFill>
                  <a:srgbClr val="0070C0"/>
                </a:solidFill>
                <a:latin typeface="Courier New" panose="02070309020205020404" pitchFamily="49" charset="0"/>
                <a:cs typeface="Courier New" panose="02070309020205020404" pitchFamily="49" charset="0"/>
              </a:rPr>
              <a:t> 10px 25px</a:t>
            </a:r>
            <a:br>
              <a:rPr lang="hu-HU" sz="2400" b="1" dirty="0">
                <a:solidFill>
                  <a:srgbClr val="0070C0"/>
                </a:solidFill>
                <a:latin typeface="Courier New" panose="02070309020205020404" pitchFamily="49" charset="0"/>
                <a:cs typeface="Courier New" panose="02070309020205020404" pitchFamily="49" charset="0"/>
              </a:rPr>
            </a:br>
            <a:r>
              <a:rPr lang="hu-HU" sz="2400" b="1" dirty="0">
                <a:solidFill>
                  <a:srgbClr val="0070C0"/>
                </a:solidFill>
                <a:latin typeface="Courier New" panose="02070309020205020404" pitchFamily="49" charset="0"/>
                <a:cs typeface="Courier New" panose="02070309020205020404" pitchFamily="49" charset="0"/>
              </a:rPr>
              <a:t>	#123456; }</a:t>
            </a:r>
          </a:p>
          <a:p>
            <a:pPr marL="0" indent="0">
              <a:spcBef>
                <a:spcPts val="0"/>
              </a:spcBef>
              <a:buNone/>
            </a:pPr>
            <a:r>
              <a:rPr lang="hu-HU" sz="2400" b="1" dirty="0" err="1">
                <a:solidFill>
                  <a:srgbClr val="0070C0"/>
                </a:solidFill>
                <a:latin typeface="Courier New" panose="02070309020205020404" pitchFamily="49" charset="0"/>
                <a:cs typeface="Courier New" panose="02070309020205020404" pitchFamily="49" charset="0"/>
              </a:rPr>
              <a:t>div.szines</a:t>
            </a:r>
            <a:r>
              <a:rPr lang="hu-HU" sz="2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border</a:t>
            </a:r>
            <a:r>
              <a:rPr lang="hu-HU" sz="2400" b="1" dirty="0">
                <a:solidFill>
                  <a:srgbClr val="0070C0"/>
                </a:solidFill>
                <a:latin typeface="Courier New" panose="02070309020205020404" pitchFamily="49" charset="0"/>
                <a:cs typeface="Courier New" panose="02070309020205020404" pitchFamily="49" charset="0"/>
              </a:rPr>
              <a:t>: 1px </a:t>
            </a:r>
            <a:r>
              <a:rPr lang="hu-HU" sz="2400" b="1" dirty="0" err="1">
                <a:solidFill>
                  <a:srgbClr val="0070C0"/>
                </a:solidFill>
                <a:latin typeface="Courier New" panose="02070309020205020404" pitchFamily="49" charset="0"/>
                <a:cs typeface="Courier New" panose="02070309020205020404" pitchFamily="49" charset="0"/>
              </a:rPr>
              <a:t>solid</a:t>
            </a: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yellow</a:t>
            </a:r>
            <a:r>
              <a:rPr lang="hu-HU" sz="2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background-color</a:t>
            </a: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blue</a:t>
            </a:r>
            <a:r>
              <a:rPr lang="hu-HU" sz="2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color</a:t>
            </a: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ffffff</a:t>
            </a:r>
            <a:r>
              <a:rPr lang="hu-HU" sz="2400" b="1" dirty="0">
                <a:solidFill>
                  <a:srgbClr val="0070C0"/>
                </a:solidFill>
                <a:latin typeface="Courier New" panose="02070309020205020404" pitchFamily="49" charset="0"/>
                <a:cs typeface="Courier New" panose="02070309020205020404" pitchFamily="49" charset="0"/>
              </a:rPr>
              <a:t>;</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width</a:t>
            </a:r>
            <a:r>
              <a:rPr lang="hu-HU" sz="2400" b="1" dirty="0">
                <a:solidFill>
                  <a:srgbClr val="0070C0"/>
                </a:solidFill>
                <a:latin typeface="Courier New" panose="02070309020205020404" pitchFamily="49" charset="0"/>
                <a:cs typeface="Courier New" panose="02070309020205020404" pitchFamily="49" charset="0"/>
              </a:rPr>
              <a:t>: 150px;</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height</a:t>
            </a:r>
            <a:r>
              <a:rPr lang="hu-HU" sz="2400" b="1" dirty="0">
                <a:solidFill>
                  <a:srgbClr val="0070C0"/>
                </a:solidFill>
                <a:latin typeface="Courier New" panose="02070309020205020404" pitchFamily="49" charset="0"/>
                <a:cs typeface="Courier New" panose="02070309020205020404" pitchFamily="49" charset="0"/>
              </a:rPr>
              <a:t>: 100px;</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line-</a:t>
            </a:r>
            <a:r>
              <a:rPr lang="hu-HU" sz="2400" b="1" dirty="0" err="1">
                <a:solidFill>
                  <a:srgbClr val="0070C0"/>
                </a:solidFill>
                <a:latin typeface="Courier New" panose="02070309020205020404" pitchFamily="49" charset="0"/>
                <a:cs typeface="Courier New" panose="02070309020205020404" pitchFamily="49" charset="0"/>
              </a:rPr>
              <a:t>height</a:t>
            </a:r>
            <a:r>
              <a:rPr lang="hu-HU" sz="2400" b="1" dirty="0">
                <a:solidFill>
                  <a:srgbClr val="0070C0"/>
                </a:solidFill>
                <a:latin typeface="Courier New" panose="02070309020205020404" pitchFamily="49" charset="0"/>
                <a:cs typeface="Courier New" panose="02070309020205020404" pitchFamily="49" charset="0"/>
              </a:rPr>
              <a:t>: 100px;</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padding</a:t>
            </a:r>
            <a:r>
              <a:rPr lang="hu-HU" sz="2400" b="1" dirty="0">
                <a:solidFill>
                  <a:srgbClr val="0070C0"/>
                </a:solidFill>
                <a:latin typeface="Courier New" panose="02070309020205020404" pitchFamily="49" charset="0"/>
                <a:cs typeface="Courier New" panose="02070309020205020404" pitchFamily="49" charset="0"/>
              </a:rPr>
              <a:t>: 5px; </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border-radius</a:t>
            </a:r>
            <a:r>
              <a:rPr lang="hu-HU" sz="2400" b="1" dirty="0">
                <a:solidFill>
                  <a:srgbClr val="0070C0"/>
                </a:solidFill>
                <a:latin typeface="Courier New" panose="02070309020205020404" pitchFamily="49" charset="0"/>
                <a:cs typeface="Courier New" panose="02070309020205020404" pitchFamily="49" charset="0"/>
              </a:rPr>
              <a:t>: 20px; </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text-</a:t>
            </a:r>
            <a:r>
              <a:rPr lang="hu-HU" sz="2400" b="1" dirty="0" err="1">
                <a:solidFill>
                  <a:srgbClr val="0070C0"/>
                </a:solidFill>
                <a:latin typeface="Courier New" panose="02070309020205020404" pitchFamily="49" charset="0"/>
                <a:cs typeface="Courier New" panose="02070309020205020404" pitchFamily="49" charset="0"/>
              </a:rPr>
              <a:t>align</a:t>
            </a:r>
            <a:r>
              <a:rPr lang="hu-HU" sz="2400" b="1" dirty="0">
                <a:solidFill>
                  <a:srgbClr val="0070C0"/>
                </a:solidFill>
                <a:latin typeface="Courier New" panose="02070309020205020404" pitchFamily="49" charset="0"/>
                <a:cs typeface="Courier New" panose="02070309020205020404" pitchFamily="49" charset="0"/>
              </a:rPr>
              <a:t>: center; }</a:t>
            </a:r>
          </a:p>
        </p:txBody>
      </p:sp>
      <p:sp>
        <p:nvSpPr>
          <p:cNvPr id="3" name="Dia számának helye 2"/>
          <p:cNvSpPr>
            <a:spLocks noGrp="1"/>
          </p:cNvSpPr>
          <p:nvPr>
            <p:ph type="sldNum" sz="quarter" idx="12"/>
          </p:nvPr>
        </p:nvSpPr>
        <p:spPr/>
        <p:txBody>
          <a:bodyPr/>
          <a:lstStyle/>
          <a:p>
            <a:fld id="{4DC61DD4-7DED-4AA4-9E5A-5F7D420479A6}" type="slidenum">
              <a:rPr lang="hu-HU" smtClean="0"/>
              <a:pPr/>
              <a:t>61</a:t>
            </a:fld>
            <a:endParaRPr lang="hu-HU" dirty="0"/>
          </a:p>
        </p:txBody>
      </p:sp>
      <p:sp>
        <p:nvSpPr>
          <p:cNvPr id="5" name="AutoShape 2" descr="Serif ABC Arial- Times- Times serif kihangsulyozv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8" name="AutoShape 2" descr="In der Typographie spielen Bitmap Fonts technisch gesehen keine Rolle mehr. Heute werden ausschließlich nur noch Vektor Fonts (Outline Fonts) verwendet. Denn im Gegensatz zu Pixel Fonts können Vektor Fonts unabhängig von der Auflösung des Peripheriegerätes definiert und somit ohne Qualitätsverluste beliebig skaliert werden. Den Standard in der Vektor Font-Technologie verkörpern gegenwärtig OpenType Fonts (OTF). Infografik: www.typolexikon.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9" name="Kép 8">
            <a:extLst>
              <a:ext uri="{FF2B5EF4-FFF2-40B4-BE49-F238E27FC236}">
                <a16:creationId xmlns:a16="http://schemas.microsoft.com/office/drawing/2014/main" id="{449C8D27-D9F7-4AED-A55F-9BC72E98E6DD}"/>
              </a:ext>
            </a:extLst>
          </p:cNvPr>
          <p:cNvPicPr>
            <a:picLocks noChangeAspect="1"/>
          </p:cNvPicPr>
          <p:nvPr/>
        </p:nvPicPr>
        <p:blipFill rotWithShape="1">
          <a:blip r:embed="rId2"/>
          <a:srcRect l="42534" t="67070" r="50346" b="15900"/>
          <a:stretch/>
        </p:blipFill>
        <p:spPr bwMode="auto">
          <a:xfrm>
            <a:off x="6163188" y="4140000"/>
            <a:ext cx="2980812" cy="2340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972284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dirty="0"/>
              <a:t>Dobozok árnyékolása (példák)</a:t>
            </a:r>
          </a:p>
        </p:txBody>
      </p:sp>
      <p:sp>
        <p:nvSpPr>
          <p:cNvPr id="4" name="Tartalom helye 3"/>
          <p:cNvSpPr>
            <a:spLocks noGrp="1"/>
          </p:cNvSpPr>
          <p:nvPr>
            <p:ph idx="1"/>
          </p:nvPr>
        </p:nvSpPr>
        <p:spPr>
          <a:xfrm>
            <a:off x="1331640" y="1412776"/>
            <a:ext cx="7632848" cy="5301224"/>
          </a:xfrm>
        </p:spPr>
        <p:txBody>
          <a:bodyPr>
            <a:noAutofit/>
          </a:bodyPr>
          <a:lstStyle/>
          <a:p>
            <a:pPr marL="0" indent="0">
              <a:spcBef>
                <a:spcPts val="0"/>
              </a:spcBef>
              <a:spcAft>
                <a:spcPts val="1800"/>
              </a:spcAft>
              <a:buNone/>
            </a:pPr>
            <a:r>
              <a:rPr lang="hu-HU" sz="2800" dirty="0"/>
              <a:t>Módosított: </a:t>
            </a:r>
            <a:r>
              <a:rPr lang="hu-HU" sz="2800" b="1" dirty="0"/>
              <a:t>4 vegyes kiterjedési értékkel</a:t>
            </a:r>
          </a:p>
          <a:p>
            <a:pPr marL="0" indent="0">
              <a:spcBef>
                <a:spcPts val="0"/>
              </a:spcBef>
              <a:spcAft>
                <a:spcPts val="1200"/>
              </a:spcAft>
              <a:buNone/>
              <a:tabLst>
                <a:tab pos="1441450" algn="l"/>
              </a:tabLst>
            </a:pPr>
            <a:r>
              <a:rPr lang="hu-HU" sz="2400" b="1" dirty="0">
                <a:solidFill>
                  <a:srgbClr val="0070C0"/>
                </a:solidFill>
                <a:latin typeface="Courier New" panose="02070309020205020404" pitchFamily="49" charset="0"/>
                <a:cs typeface="Courier New" panose="02070309020205020404" pitchFamily="49" charset="0"/>
              </a:rPr>
              <a:t>#dob5 {	</a:t>
            </a:r>
            <a:r>
              <a:rPr lang="hu-HU" sz="2400" b="1" dirty="0" err="1">
                <a:solidFill>
                  <a:srgbClr val="0070C0"/>
                </a:solidFill>
                <a:latin typeface="Courier New" panose="02070309020205020404" pitchFamily="49" charset="0"/>
                <a:cs typeface="Courier New" panose="02070309020205020404" pitchFamily="49" charset="0"/>
              </a:rPr>
              <a:t>box-shadow</a:t>
            </a:r>
            <a:r>
              <a:rPr lang="hu-HU" sz="2400" b="1" dirty="0">
                <a:solidFill>
                  <a:srgbClr val="0070C0"/>
                </a:solidFill>
                <a:latin typeface="Courier New" panose="02070309020205020404" pitchFamily="49" charset="0"/>
                <a:cs typeface="Courier New" panose="02070309020205020404" pitchFamily="49" charset="0"/>
              </a:rPr>
              <a:t>: -8px -8px 10px 5px</a:t>
            </a:r>
            <a:br>
              <a:rPr lang="hu-HU" sz="2400" b="1" dirty="0">
                <a:solidFill>
                  <a:srgbClr val="0070C0"/>
                </a:solidFill>
                <a:latin typeface="Courier New" panose="02070309020205020404" pitchFamily="49" charset="0"/>
                <a:cs typeface="Courier New" panose="02070309020205020404" pitchFamily="49" charset="0"/>
              </a:rPr>
            </a:br>
            <a:r>
              <a:rPr lang="hu-HU" sz="2400" b="1" dirty="0">
                <a:solidFill>
                  <a:srgbClr val="0070C0"/>
                </a:solidFill>
                <a:latin typeface="Courier New" panose="02070309020205020404" pitchFamily="49" charset="0"/>
                <a:cs typeface="Courier New" panose="02070309020205020404" pitchFamily="49" charset="0"/>
              </a:rPr>
              <a:t>	#f0f; }</a:t>
            </a:r>
          </a:p>
          <a:p>
            <a:pPr marL="0" indent="0">
              <a:spcBef>
                <a:spcPts val="0"/>
              </a:spcBef>
              <a:buNone/>
            </a:pPr>
            <a:r>
              <a:rPr lang="hu-HU" sz="2400" b="1" dirty="0" err="1">
                <a:solidFill>
                  <a:srgbClr val="0070C0"/>
                </a:solidFill>
                <a:latin typeface="Courier New" panose="02070309020205020404" pitchFamily="49" charset="0"/>
                <a:cs typeface="Courier New" panose="02070309020205020404" pitchFamily="49" charset="0"/>
              </a:rPr>
              <a:t>div.szines</a:t>
            </a:r>
            <a:r>
              <a:rPr lang="hu-HU" sz="2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border</a:t>
            </a:r>
            <a:r>
              <a:rPr lang="hu-HU" sz="2400" b="1" dirty="0">
                <a:solidFill>
                  <a:srgbClr val="0070C0"/>
                </a:solidFill>
                <a:latin typeface="Courier New" panose="02070309020205020404" pitchFamily="49" charset="0"/>
                <a:cs typeface="Courier New" panose="02070309020205020404" pitchFamily="49" charset="0"/>
              </a:rPr>
              <a:t>: 1px </a:t>
            </a:r>
            <a:r>
              <a:rPr lang="hu-HU" sz="2400" b="1" dirty="0" err="1">
                <a:solidFill>
                  <a:srgbClr val="0070C0"/>
                </a:solidFill>
                <a:latin typeface="Courier New" panose="02070309020205020404" pitchFamily="49" charset="0"/>
                <a:cs typeface="Courier New" panose="02070309020205020404" pitchFamily="49" charset="0"/>
              </a:rPr>
              <a:t>solid</a:t>
            </a: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yellow</a:t>
            </a:r>
            <a:r>
              <a:rPr lang="hu-HU" sz="2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background-color</a:t>
            </a: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blue</a:t>
            </a:r>
            <a:r>
              <a:rPr lang="hu-HU" sz="2400" b="1" dirty="0">
                <a:solidFill>
                  <a:srgbClr val="0070C0"/>
                </a:solidFill>
                <a:latin typeface="Courier New" panose="02070309020205020404" pitchFamily="49" charset="0"/>
                <a:cs typeface="Courier New" panose="02070309020205020404" pitchFamily="49" charset="0"/>
              </a:rPr>
              <a:t>; </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color</a:t>
            </a: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ffffff</a:t>
            </a:r>
            <a:r>
              <a:rPr lang="hu-HU" sz="2400" b="1" dirty="0">
                <a:solidFill>
                  <a:srgbClr val="0070C0"/>
                </a:solidFill>
                <a:latin typeface="Courier New" panose="02070309020205020404" pitchFamily="49" charset="0"/>
                <a:cs typeface="Courier New" panose="02070309020205020404" pitchFamily="49" charset="0"/>
              </a:rPr>
              <a:t>;</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width</a:t>
            </a:r>
            <a:r>
              <a:rPr lang="hu-HU" sz="2400" b="1" dirty="0">
                <a:solidFill>
                  <a:srgbClr val="0070C0"/>
                </a:solidFill>
                <a:latin typeface="Courier New" panose="02070309020205020404" pitchFamily="49" charset="0"/>
                <a:cs typeface="Courier New" panose="02070309020205020404" pitchFamily="49" charset="0"/>
              </a:rPr>
              <a:t>: 150px;</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height</a:t>
            </a:r>
            <a:r>
              <a:rPr lang="hu-HU" sz="2400" b="1" dirty="0">
                <a:solidFill>
                  <a:srgbClr val="0070C0"/>
                </a:solidFill>
                <a:latin typeface="Courier New" panose="02070309020205020404" pitchFamily="49" charset="0"/>
                <a:cs typeface="Courier New" panose="02070309020205020404" pitchFamily="49" charset="0"/>
              </a:rPr>
              <a:t>: 100px;</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line-</a:t>
            </a:r>
            <a:r>
              <a:rPr lang="hu-HU" sz="2400" b="1" dirty="0" err="1">
                <a:solidFill>
                  <a:srgbClr val="0070C0"/>
                </a:solidFill>
                <a:latin typeface="Courier New" panose="02070309020205020404" pitchFamily="49" charset="0"/>
                <a:cs typeface="Courier New" panose="02070309020205020404" pitchFamily="49" charset="0"/>
              </a:rPr>
              <a:t>height</a:t>
            </a:r>
            <a:r>
              <a:rPr lang="hu-HU" sz="2400" b="1" dirty="0">
                <a:solidFill>
                  <a:srgbClr val="0070C0"/>
                </a:solidFill>
                <a:latin typeface="Courier New" panose="02070309020205020404" pitchFamily="49" charset="0"/>
                <a:cs typeface="Courier New" panose="02070309020205020404" pitchFamily="49" charset="0"/>
              </a:rPr>
              <a:t>: 100px;</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padding</a:t>
            </a:r>
            <a:r>
              <a:rPr lang="hu-HU" sz="2400" b="1" dirty="0">
                <a:solidFill>
                  <a:srgbClr val="0070C0"/>
                </a:solidFill>
                <a:latin typeface="Courier New" panose="02070309020205020404" pitchFamily="49" charset="0"/>
                <a:cs typeface="Courier New" panose="02070309020205020404" pitchFamily="49" charset="0"/>
              </a:rPr>
              <a:t>: 5px; </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a:t>
            </a:r>
            <a:r>
              <a:rPr lang="hu-HU" sz="2400" b="1" dirty="0" err="1">
                <a:solidFill>
                  <a:srgbClr val="0070C0"/>
                </a:solidFill>
                <a:latin typeface="Courier New" panose="02070309020205020404" pitchFamily="49" charset="0"/>
                <a:cs typeface="Courier New" panose="02070309020205020404" pitchFamily="49" charset="0"/>
              </a:rPr>
              <a:t>border-radius</a:t>
            </a:r>
            <a:r>
              <a:rPr lang="hu-HU" sz="2400" b="1" dirty="0">
                <a:solidFill>
                  <a:srgbClr val="0070C0"/>
                </a:solidFill>
                <a:latin typeface="Courier New" panose="02070309020205020404" pitchFamily="49" charset="0"/>
                <a:cs typeface="Courier New" panose="02070309020205020404" pitchFamily="49" charset="0"/>
              </a:rPr>
              <a:t>: 20px; </a:t>
            </a:r>
          </a:p>
          <a:p>
            <a:pPr marL="0" indent="0">
              <a:spcBef>
                <a:spcPts val="0"/>
              </a:spcBef>
              <a:buNone/>
              <a:tabLst>
                <a:tab pos="539750" algn="l"/>
              </a:tabLst>
            </a:pPr>
            <a:r>
              <a:rPr lang="hu-HU" sz="2400" b="1" dirty="0">
                <a:solidFill>
                  <a:srgbClr val="0070C0"/>
                </a:solidFill>
                <a:latin typeface="Courier New" panose="02070309020205020404" pitchFamily="49" charset="0"/>
                <a:cs typeface="Courier New" panose="02070309020205020404" pitchFamily="49" charset="0"/>
              </a:rPr>
              <a:t>	text-</a:t>
            </a:r>
            <a:r>
              <a:rPr lang="hu-HU" sz="2400" b="1" dirty="0" err="1">
                <a:solidFill>
                  <a:srgbClr val="0070C0"/>
                </a:solidFill>
                <a:latin typeface="Courier New" panose="02070309020205020404" pitchFamily="49" charset="0"/>
                <a:cs typeface="Courier New" panose="02070309020205020404" pitchFamily="49" charset="0"/>
              </a:rPr>
              <a:t>align</a:t>
            </a:r>
            <a:r>
              <a:rPr lang="hu-HU" sz="2400" b="1" dirty="0">
                <a:solidFill>
                  <a:srgbClr val="0070C0"/>
                </a:solidFill>
                <a:latin typeface="Courier New" panose="02070309020205020404" pitchFamily="49" charset="0"/>
                <a:cs typeface="Courier New" panose="02070309020205020404" pitchFamily="49" charset="0"/>
              </a:rPr>
              <a:t>: center; }</a:t>
            </a:r>
          </a:p>
        </p:txBody>
      </p:sp>
      <p:sp>
        <p:nvSpPr>
          <p:cNvPr id="3" name="Dia számának helye 2"/>
          <p:cNvSpPr>
            <a:spLocks noGrp="1"/>
          </p:cNvSpPr>
          <p:nvPr>
            <p:ph type="sldNum" sz="quarter" idx="12"/>
          </p:nvPr>
        </p:nvSpPr>
        <p:spPr/>
        <p:txBody>
          <a:bodyPr/>
          <a:lstStyle/>
          <a:p>
            <a:fld id="{4DC61DD4-7DED-4AA4-9E5A-5F7D420479A6}" type="slidenum">
              <a:rPr lang="hu-HU" smtClean="0"/>
              <a:pPr/>
              <a:t>62</a:t>
            </a:fld>
            <a:endParaRPr lang="hu-HU" dirty="0"/>
          </a:p>
        </p:txBody>
      </p:sp>
      <p:sp>
        <p:nvSpPr>
          <p:cNvPr id="5" name="AutoShape 2" descr="Serif ABC Arial- Times- Times serif kihangsulyozv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8" name="AutoShape 2" descr="In der Typographie spielen Bitmap Fonts technisch gesehen keine Rolle mehr. Heute werden ausschließlich nur noch Vektor Fonts (Outline Fonts) verwendet. Denn im Gegensatz zu Pixel Fonts können Vektor Fonts unabhängig von der Auflösung des Peripheriegerätes definiert und somit ohne Qualitätsverluste beliebig skaliert werden. Den Standard in der Vektor Font-Technologie verkörpern gegenwärtig OpenType Fonts (OTF). Infografik: www.typolexikon.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9" name="Kép 8">
            <a:extLst>
              <a:ext uri="{FF2B5EF4-FFF2-40B4-BE49-F238E27FC236}">
                <a16:creationId xmlns:a16="http://schemas.microsoft.com/office/drawing/2014/main" id="{7D494A2E-A989-474C-9601-19218FBFEED1}"/>
              </a:ext>
            </a:extLst>
          </p:cNvPr>
          <p:cNvPicPr>
            <a:picLocks noChangeAspect="1"/>
          </p:cNvPicPr>
          <p:nvPr/>
        </p:nvPicPr>
        <p:blipFill rotWithShape="1">
          <a:blip r:embed="rId2"/>
          <a:srcRect l="42516" t="70020" r="51565" b="16700"/>
          <a:stretch/>
        </p:blipFill>
        <p:spPr bwMode="auto">
          <a:xfrm>
            <a:off x="5968876" y="4140000"/>
            <a:ext cx="3175124" cy="2340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568948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dirty="0"/>
              <a:t>Dobozok árnyékolása (példák)</a:t>
            </a:r>
          </a:p>
        </p:txBody>
      </p:sp>
      <p:sp>
        <p:nvSpPr>
          <p:cNvPr id="4" name="Tartalom helye 3"/>
          <p:cNvSpPr>
            <a:spLocks noGrp="1"/>
          </p:cNvSpPr>
          <p:nvPr>
            <p:ph idx="1"/>
          </p:nvPr>
        </p:nvSpPr>
        <p:spPr>
          <a:xfrm>
            <a:off x="1331640" y="1412776"/>
            <a:ext cx="7632848" cy="5301224"/>
          </a:xfrm>
        </p:spPr>
        <p:txBody>
          <a:bodyPr>
            <a:noAutofit/>
          </a:bodyPr>
          <a:lstStyle/>
          <a:p>
            <a:pPr marL="0" indent="0">
              <a:spcBef>
                <a:spcPts val="0"/>
              </a:spcBef>
              <a:spcAft>
                <a:spcPts val="1800"/>
              </a:spcAft>
              <a:buNone/>
            </a:pPr>
            <a:r>
              <a:rPr lang="hu-HU" sz="2800" dirty="0"/>
              <a:t>Módosított:</a:t>
            </a:r>
            <a:br>
              <a:rPr lang="hu-HU" sz="2800" dirty="0"/>
            </a:br>
            <a:r>
              <a:rPr lang="hu-HU" sz="2800" b="1" dirty="0"/>
              <a:t>több árnyék egyidejű</a:t>
            </a:r>
            <a:br>
              <a:rPr lang="hu-HU" sz="2800" b="1" dirty="0"/>
            </a:br>
            <a:r>
              <a:rPr lang="hu-HU" sz="2800" b="1" dirty="0"/>
              <a:t>megadásával,</a:t>
            </a:r>
            <a:br>
              <a:rPr lang="hu-HU" sz="2800" b="1" dirty="0"/>
            </a:br>
            <a:r>
              <a:rPr lang="hu-HU" sz="2800" b="1" dirty="0"/>
              <a:t>eltérő kiterjedési és</a:t>
            </a:r>
            <a:br>
              <a:rPr lang="hu-HU" sz="2800" b="1" dirty="0"/>
            </a:br>
            <a:r>
              <a:rPr lang="hu-HU" sz="2800" b="1" dirty="0" err="1"/>
              <a:t>életlenítési</a:t>
            </a:r>
            <a:br>
              <a:rPr lang="hu-HU" sz="2800" b="1" dirty="0"/>
            </a:br>
            <a:r>
              <a:rPr lang="hu-HU" sz="2800" b="1" dirty="0"/>
              <a:t>értékekkel</a:t>
            </a:r>
            <a:br>
              <a:rPr lang="hu-HU" sz="2800" b="1" dirty="0"/>
            </a:br>
            <a:r>
              <a:rPr lang="hu-HU" sz="2800" b="1" dirty="0"/>
              <a:t>és színekkel</a:t>
            </a:r>
          </a:p>
          <a:p>
            <a:pPr marL="0" indent="0">
              <a:spcBef>
                <a:spcPts val="0"/>
              </a:spcBef>
              <a:spcAft>
                <a:spcPts val="1200"/>
              </a:spcAft>
              <a:buNone/>
              <a:tabLst>
                <a:tab pos="360363" algn="l"/>
                <a:tab pos="1441450" algn="l"/>
              </a:tabLst>
            </a:pPr>
            <a:r>
              <a:rPr lang="hu-HU" sz="2400" b="1" dirty="0">
                <a:solidFill>
                  <a:srgbClr val="0070C0"/>
                </a:solidFill>
                <a:latin typeface="Courier New" panose="02070309020205020404" pitchFamily="49" charset="0"/>
                <a:cs typeface="Courier New" panose="02070309020205020404" pitchFamily="49" charset="0"/>
              </a:rPr>
              <a:t>#dob5 {  </a:t>
            </a:r>
            <a:r>
              <a:rPr lang="hu-HU" sz="2400" b="1" dirty="0" err="1">
                <a:solidFill>
                  <a:srgbClr val="0070C0"/>
                </a:solidFill>
                <a:latin typeface="Courier New" panose="02070309020205020404" pitchFamily="49" charset="0"/>
                <a:cs typeface="Courier New" panose="02070309020205020404" pitchFamily="49" charset="0"/>
              </a:rPr>
              <a:t>box-shadow</a:t>
            </a:r>
            <a:r>
              <a:rPr lang="hu-HU" sz="2400" b="1" dirty="0">
                <a:solidFill>
                  <a:srgbClr val="0070C0"/>
                </a:solidFill>
                <a:latin typeface="Courier New" panose="02070309020205020404" pitchFamily="49" charset="0"/>
                <a:cs typeface="Courier New" panose="02070309020205020404" pitchFamily="49" charset="0"/>
              </a:rPr>
              <a:t>:</a:t>
            </a:r>
            <a:br>
              <a:rPr lang="hu-HU" sz="2400" b="1" dirty="0">
                <a:solidFill>
                  <a:srgbClr val="0070C0"/>
                </a:solidFill>
                <a:latin typeface="Courier New" panose="02070309020205020404" pitchFamily="49" charset="0"/>
                <a:cs typeface="Courier New" panose="02070309020205020404" pitchFamily="49" charset="0"/>
              </a:rPr>
            </a:br>
            <a:r>
              <a:rPr lang="hu-HU" sz="2400" b="1" dirty="0">
                <a:solidFill>
                  <a:srgbClr val="0070C0"/>
                </a:solidFill>
                <a:latin typeface="Courier New" panose="02070309020205020404" pitchFamily="49" charset="0"/>
                <a:cs typeface="Courier New" panose="02070309020205020404" pitchFamily="49" charset="0"/>
              </a:rPr>
              <a:t>	-15px -15px 8px </a:t>
            </a:r>
            <a:r>
              <a:rPr lang="hu-HU" sz="2400" b="1" dirty="0" err="1">
                <a:solidFill>
                  <a:srgbClr val="0070C0"/>
                </a:solidFill>
                <a:latin typeface="Courier New" panose="02070309020205020404" pitchFamily="49" charset="0"/>
                <a:cs typeface="Courier New" panose="02070309020205020404" pitchFamily="49" charset="0"/>
              </a:rPr>
              <a:t>red</a:t>
            </a:r>
            <a:r>
              <a:rPr lang="hu-HU" sz="2400" b="1" dirty="0">
                <a:solidFill>
                  <a:srgbClr val="0070C0"/>
                </a:solidFill>
                <a:latin typeface="Courier New" panose="02070309020205020404" pitchFamily="49" charset="0"/>
                <a:cs typeface="Courier New" panose="02070309020205020404" pitchFamily="49" charset="0"/>
              </a:rPr>
              <a:t>,</a:t>
            </a:r>
            <a:br>
              <a:rPr lang="hu-HU" sz="2400" b="1" dirty="0">
                <a:solidFill>
                  <a:srgbClr val="0070C0"/>
                </a:solidFill>
                <a:latin typeface="Courier New" panose="02070309020205020404" pitchFamily="49" charset="0"/>
                <a:cs typeface="Courier New" panose="02070309020205020404" pitchFamily="49" charset="0"/>
              </a:rPr>
            </a:br>
            <a:r>
              <a:rPr lang="hu-HU" sz="2400" b="1" dirty="0">
                <a:solidFill>
                  <a:srgbClr val="0070C0"/>
                </a:solidFill>
                <a:latin typeface="Courier New" panose="02070309020205020404" pitchFamily="49" charset="0"/>
                <a:cs typeface="Courier New" panose="02070309020205020404" pitchFamily="49" charset="0"/>
              </a:rPr>
              <a:t>	10px </a:t>
            </a:r>
            <a:r>
              <a:rPr lang="hu-HU" sz="2400" b="1" dirty="0" err="1">
                <a:solidFill>
                  <a:srgbClr val="0070C0"/>
                </a:solidFill>
                <a:latin typeface="Courier New" panose="02070309020205020404" pitchFamily="49" charset="0"/>
                <a:cs typeface="Courier New" panose="02070309020205020404" pitchFamily="49" charset="0"/>
              </a:rPr>
              <a:t>10px</a:t>
            </a:r>
            <a:r>
              <a:rPr lang="hu-HU" sz="2400" b="1" dirty="0">
                <a:solidFill>
                  <a:srgbClr val="0070C0"/>
                </a:solidFill>
                <a:latin typeface="Courier New" panose="02070309020205020404" pitchFamily="49" charset="0"/>
                <a:cs typeface="Courier New" panose="02070309020205020404" pitchFamily="49" charset="0"/>
              </a:rPr>
              <a:t> 3px </a:t>
            </a:r>
            <a:r>
              <a:rPr lang="hu-HU" sz="2400" b="1" dirty="0" err="1">
                <a:solidFill>
                  <a:srgbClr val="0070C0"/>
                </a:solidFill>
                <a:latin typeface="Courier New" panose="02070309020205020404" pitchFamily="49" charset="0"/>
                <a:cs typeface="Courier New" panose="02070309020205020404" pitchFamily="49" charset="0"/>
              </a:rPr>
              <a:t>yellow</a:t>
            </a:r>
            <a:r>
              <a:rPr lang="hu-HU" sz="2400" b="1" dirty="0">
                <a:solidFill>
                  <a:srgbClr val="0070C0"/>
                </a:solidFill>
                <a:latin typeface="Courier New" panose="02070309020205020404" pitchFamily="49" charset="0"/>
                <a:cs typeface="Courier New" panose="02070309020205020404" pitchFamily="49" charset="0"/>
              </a:rPr>
              <a:t>,</a:t>
            </a:r>
            <a:br>
              <a:rPr lang="hu-HU" sz="2400" b="1" dirty="0">
                <a:solidFill>
                  <a:srgbClr val="0070C0"/>
                </a:solidFill>
                <a:latin typeface="Courier New" panose="02070309020205020404" pitchFamily="49" charset="0"/>
                <a:cs typeface="Courier New" panose="02070309020205020404" pitchFamily="49" charset="0"/>
              </a:rPr>
            </a:br>
            <a:r>
              <a:rPr lang="hu-HU" sz="2400" b="1" dirty="0">
                <a:solidFill>
                  <a:srgbClr val="0070C0"/>
                </a:solidFill>
                <a:latin typeface="Courier New" panose="02070309020205020404" pitchFamily="49" charset="0"/>
                <a:cs typeface="Courier New" panose="02070309020205020404" pitchFamily="49" charset="0"/>
              </a:rPr>
              <a:t>	20px -20px 6px </a:t>
            </a:r>
            <a:r>
              <a:rPr lang="hu-HU" sz="2400" b="1" dirty="0" err="1">
                <a:solidFill>
                  <a:srgbClr val="0070C0"/>
                </a:solidFill>
                <a:latin typeface="Courier New" panose="02070309020205020404" pitchFamily="49" charset="0"/>
                <a:cs typeface="Courier New" panose="02070309020205020404" pitchFamily="49" charset="0"/>
              </a:rPr>
              <a:t>green</a:t>
            </a:r>
            <a:r>
              <a:rPr lang="hu-HU" sz="2400" b="1" dirty="0">
                <a:solidFill>
                  <a:srgbClr val="0070C0"/>
                </a:solidFill>
                <a:latin typeface="Courier New" panose="02070309020205020404" pitchFamily="49" charset="0"/>
                <a:cs typeface="Courier New" panose="02070309020205020404" pitchFamily="49" charset="0"/>
              </a:rPr>
              <a:t>,</a:t>
            </a:r>
            <a:br>
              <a:rPr lang="hu-HU" sz="2400" b="1" dirty="0">
                <a:solidFill>
                  <a:srgbClr val="0070C0"/>
                </a:solidFill>
                <a:latin typeface="Courier New" panose="02070309020205020404" pitchFamily="49" charset="0"/>
                <a:cs typeface="Courier New" panose="02070309020205020404" pitchFamily="49" charset="0"/>
              </a:rPr>
            </a:br>
            <a:r>
              <a:rPr lang="hu-HU" sz="2400" b="1" dirty="0">
                <a:solidFill>
                  <a:srgbClr val="0070C0"/>
                </a:solidFill>
                <a:latin typeface="Courier New" panose="02070309020205020404" pitchFamily="49" charset="0"/>
                <a:cs typeface="Courier New" panose="02070309020205020404" pitchFamily="49" charset="0"/>
              </a:rPr>
              <a:t>	-25px 20px 10px </a:t>
            </a:r>
            <a:r>
              <a:rPr lang="hu-HU" sz="2400" b="1" dirty="0" err="1">
                <a:solidFill>
                  <a:srgbClr val="0070C0"/>
                </a:solidFill>
                <a:latin typeface="Courier New" panose="02070309020205020404" pitchFamily="49" charset="0"/>
                <a:cs typeface="Courier New" panose="02070309020205020404" pitchFamily="49" charset="0"/>
              </a:rPr>
              <a:t>silver</a:t>
            </a:r>
            <a:r>
              <a:rPr lang="hu-HU" sz="2400" b="1" dirty="0">
                <a:solidFill>
                  <a:srgbClr val="0070C0"/>
                </a:solidFill>
                <a:latin typeface="Courier New" panose="02070309020205020404" pitchFamily="49" charset="0"/>
                <a:cs typeface="Courier New" panose="02070309020205020404" pitchFamily="49" charset="0"/>
              </a:rPr>
              <a:t>; }</a:t>
            </a:r>
          </a:p>
        </p:txBody>
      </p:sp>
      <p:sp>
        <p:nvSpPr>
          <p:cNvPr id="3" name="Dia számának helye 2"/>
          <p:cNvSpPr>
            <a:spLocks noGrp="1"/>
          </p:cNvSpPr>
          <p:nvPr>
            <p:ph type="sldNum" sz="quarter" idx="12"/>
          </p:nvPr>
        </p:nvSpPr>
        <p:spPr/>
        <p:txBody>
          <a:bodyPr/>
          <a:lstStyle/>
          <a:p>
            <a:fld id="{4DC61DD4-7DED-4AA4-9E5A-5F7D420479A6}" type="slidenum">
              <a:rPr lang="hu-HU" smtClean="0"/>
              <a:pPr/>
              <a:t>63</a:t>
            </a:fld>
            <a:endParaRPr lang="hu-HU" dirty="0"/>
          </a:p>
        </p:txBody>
      </p:sp>
      <p:sp>
        <p:nvSpPr>
          <p:cNvPr id="5" name="AutoShape 2" descr="Serif ABC Arial- Times- Times serif kihangsulyozv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8" name="AutoShape 2" descr="In der Typographie spielen Bitmap Fonts technisch gesehen keine Rolle mehr. Heute werden ausschließlich nur noch Vektor Fonts (Outline Fonts) verwendet. Denn im Gegensatz zu Pixel Fonts können Vektor Fonts unabhängig von der Auflösung des Peripheriegerätes definiert und somit ohne Qualitätsverluste beliebig skaliert werden. Den Standard in der Vektor Font-Technologie verkörpern gegenwärtig OpenType Fonts (OTF). Infografik: www.typolexikon.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10" name="Kép 9">
            <a:extLst>
              <a:ext uri="{FF2B5EF4-FFF2-40B4-BE49-F238E27FC236}">
                <a16:creationId xmlns:a16="http://schemas.microsoft.com/office/drawing/2014/main" id="{8FA355E1-5E31-4865-8EB3-F97F7E38234A}"/>
              </a:ext>
            </a:extLst>
          </p:cNvPr>
          <p:cNvPicPr>
            <a:picLocks noChangeAspect="1"/>
          </p:cNvPicPr>
          <p:nvPr/>
        </p:nvPicPr>
        <p:blipFill rotWithShape="1">
          <a:blip r:embed="rId2"/>
          <a:srcRect l="42244" t="55032" r="50820" b="28911"/>
          <a:stretch/>
        </p:blipFill>
        <p:spPr bwMode="auto">
          <a:xfrm>
            <a:off x="5168548" y="1419137"/>
            <a:ext cx="3975452" cy="302433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651487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dirty="0"/>
              <a:t>Dobozok árnyékolása (folyt)</a:t>
            </a:r>
          </a:p>
        </p:txBody>
      </p:sp>
      <p:sp>
        <p:nvSpPr>
          <p:cNvPr id="4" name="Tartalom helye 3"/>
          <p:cNvSpPr>
            <a:spLocks noGrp="1"/>
          </p:cNvSpPr>
          <p:nvPr>
            <p:ph idx="1"/>
          </p:nvPr>
        </p:nvSpPr>
        <p:spPr>
          <a:xfrm>
            <a:off x="1331640" y="1412776"/>
            <a:ext cx="7632848" cy="5301224"/>
          </a:xfrm>
        </p:spPr>
        <p:txBody>
          <a:bodyPr>
            <a:normAutofit/>
          </a:bodyPr>
          <a:lstStyle/>
          <a:p>
            <a:pPr marL="0" indent="0">
              <a:spcBef>
                <a:spcPts val="0"/>
              </a:spcBef>
              <a:spcAft>
                <a:spcPts val="600"/>
              </a:spcAft>
              <a:buNone/>
            </a:pPr>
            <a:r>
              <a:rPr lang="hu-HU" sz="2800" dirty="0"/>
              <a:t>Ha egy elemre egyidejűleg </a:t>
            </a:r>
            <a:r>
              <a:rPr lang="hu-HU" sz="2800" b="1" dirty="0"/>
              <a:t>több árnyékot </a:t>
            </a:r>
            <a:r>
              <a:rPr lang="hu-HU" sz="2800" dirty="0"/>
              <a:t>is </a:t>
            </a:r>
            <a:r>
              <a:rPr lang="hu-HU" sz="2800" b="1" dirty="0"/>
              <a:t>meghatározunk</a:t>
            </a:r>
            <a:r>
              <a:rPr lang="hu-HU" sz="2800" dirty="0"/>
              <a:t>, akkor azok </a:t>
            </a:r>
            <a:r>
              <a:rPr lang="hu-HU" sz="2800" b="1" dirty="0"/>
              <a:t>elölről hátrafelé haladva </a:t>
            </a:r>
            <a:r>
              <a:rPr lang="hu-HU" sz="2800" dirty="0"/>
              <a:t>látszódnak:</a:t>
            </a:r>
          </a:p>
          <a:p>
            <a:pPr>
              <a:spcBef>
                <a:spcPts val="0"/>
              </a:spcBef>
              <a:spcAft>
                <a:spcPts val="600"/>
              </a:spcAft>
            </a:pPr>
            <a:r>
              <a:rPr lang="hu-HU" sz="2800" dirty="0"/>
              <a:t>az első van legfelül és</a:t>
            </a:r>
          </a:p>
          <a:p>
            <a:pPr>
              <a:spcBef>
                <a:spcPts val="0"/>
              </a:spcBef>
              <a:spcAft>
                <a:spcPts val="1800"/>
              </a:spcAft>
            </a:pPr>
            <a:r>
              <a:rPr lang="hu-HU" sz="2800" dirty="0"/>
              <a:t>a többiek alárétegződnek.</a:t>
            </a:r>
          </a:p>
          <a:p>
            <a:pPr marL="0" indent="0">
              <a:spcBef>
                <a:spcPts val="0"/>
              </a:spcBef>
              <a:spcAft>
                <a:spcPts val="1800"/>
              </a:spcAft>
              <a:buNone/>
            </a:pPr>
            <a:r>
              <a:rPr lang="hu-HU" sz="2800" dirty="0"/>
              <a:t>Az árnyék átnyúlhat más dobozokba vagy más dobozok árnyékaiba is.</a:t>
            </a:r>
          </a:p>
          <a:p>
            <a:pPr marL="0" indent="0">
              <a:spcBef>
                <a:spcPts val="0"/>
              </a:spcBef>
              <a:spcAft>
                <a:spcPts val="1800"/>
              </a:spcAft>
              <a:buNone/>
            </a:pPr>
            <a:r>
              <a:rPr lang="hu-HU" sz="2800" dirty="0"/>
              <a:t>Egy elem belső árnyékai az elem háttere fölé és a szegélye alá, a külső árnyékai az elem háttere alá kerülnek.</a:t>
            </a:r>
          </a:p>
        </p:txBody>
      </p:sp>
      <p:sp>
        <p:nvSpPr>
          <p:cNvPr id="3" name="Dia számának helye 2"/>
          <p:cNvSpPr>
            <a:spLocks noGrp="1"/>
          </p:cNvSpPr>
          <p:nvPr>
            <p:ph type="sldNum" sz="quarter" idx="12"/>
          </p:nvPr>
        </p:nvSpPr>
        <p:spPr/>
        <p:txBody>
          <a:bodyPr/>
          <a:lstStyle/>
          <a:p>
            <a:fld id="{4DC61DD4-7DED-4AA4-9E5A-5F7D420479A6}" type="slidenum">
              <a:rPr lang="hu-HU" smtClean="0"/>
              <a:pPr/>
              <a:t>64</a:t>
            </a:fld>
            <a:endParaRPr lang="hu-HU" dirty="0"/>
          </a:p>
        </p:txBody>
      </p:sp>
      <p:sp>
        <p:nvSpPr>
          <p:cNvPr id="5" name="AutoShape 2" descr="Serif ABC Arial- Times- Times serif kihangsulyozv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8" name="AutoShape 2" descr="In der Typographie spielen Bitmap Fonts technisch gesehen keine Rolle mehr. Heute werden ausschließlich nur noch Vektor Fonts (Outline Fonts) verwendet. Denn im Gegensatz zu Pixel Fonts können Vektor Fonts unabhängig von der Auflösung des Peripheriegerätes definiert und somit ohne Qualitätsverluste beliebig skaliert werden. Den Standard in der Vektor Font-Technologie verkörpern gegenwärtig OpenType Fonts (OTF). Infografik: www.typolexikon.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Tree>
    <p:extLst>
      <p:ext uri="{BB962C8B-B14F-4D97-AF65-F5344CB8AC3E}">
        <p14:creationId xmlns:p14="http://schemas.microsoft.com/office/powerpoint/2010/main" val="17025940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dirty="0"/>
              <a:t>Dobozok árnyékolása (folyt)</a:t>
            </a:r>
          </a:p>
        </p:txBody>
      </p:sp>
      <p:sp>
        <p:nvSpPr>
          <p:cNvPr id="4" name="Tartalom helye 3"/>
          <p:cNvSpPr>
            <a:spLocks noGrp="1"/>
          </p:cNvSpPr>
          <p:nvPr>
            <p:ph idx="1"/>
          </p:nvPr>
        </p:nvSpPr>
        <p:spPr>
          <a:xfrm>
            <a:off x="1331640" y="1412776"/>
            <a:ext cx="7632848" cy="1584176"/>
          </a:xfrm>
        </p:spPr>
        <p:txBody>
          <a:bodyPr>
            <a:normAutofit/>
          </a:bodyPr>
          <a:lstStyle/>
          <a:p>
            <a:pPr marL="0" indent="0" algn="ctr">
              <a:spcBef>
                <a:spcPts val="0"/>
              </a:spcBef>
              <a:spcAft>
                <a:spcPts val="600"/>
              </a:spcAft>
              <a:buNone/>
            </a:pPr>
            <a:r>
              <a:rPr lang="hu-HU" sz="2800" dirty="0"/>
              <a:t>A doboz-árnyék leggyakoribb alkalmazási területe:  a weboldalainkon szereplő</a:t>
            </a:r>
            <a:br>
              <a:rPr lang="hu-HU" sz="2800" dirty="0"/>
            </a:br>
            <a:r>
              <a:rPr lang="hu-HU" sz="2800" dirty="0"/>
              <a:t>űrlapjaink gombjainak egyedivé alakítása.</a:t>
            </a:r>
          </a:p>
        </p:txBody>
      </p:sp>
      <p:sp>
        <p:nvSpPr>
          <p:cNvPr id="3" name="Dia számának helye 2"/>
          <p:cNvSpPr>
            <a:spLocks noGrp="1"/>
          </p:cNvSpPr>
          <p:nvPr>
            <p:ph type="sldNum" sz="quarter" idx="12"/>
          </p:nvPr>
        </p:nvSpPr>
        <p:spPr/>
        <p:txBody>
          <a:bodyPr/>
          <a:lstStyle/>
          <a:p>
            <a:fld id="{4DC61DD4-7DED-4AA4-9E5A-5F7D420479A6}" type="slidenum">
              <a:rPr lang="hu-HU" smtClean="0"/>
              <a:pPr/>
              <a:t>65</a:t>
            </a:fld>
            <a:endParaRPr lang="hu-HU" dirty="0"/>
          </a:p>
        </p:txBody>
      </p:sp>
      <p:sp>
        <p:nvSpPr>
          <p:cNvPr id="5" name="AutoShape 2" descr="Serif ABC Arial- Times- Times serif kihangsulyozv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8" name="AutoShape 2" descr="In der Typographie spielen Bitmap Fonts technisch gesehen keine Rolle mehr. Heute werden ausschließlich nur noch Vektor Fonts (Outline Fonts) verwendet. Denn im Gegensatz zu Pixel Fonts können Vektor Fonts unabhängig von der Auflösung des Peripheriegerätes definiert und somit ohne Qualitätsverluste beliebig skaliert werden. Den Standard in der Vektor Font-Technologie verkörpern gegenwärtig OpenType Fonts (OTF). Infografik: www.typolexikon.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7" name="Kép 6">
            <a:extLst>
              <a:ext uri="{FF2B5EF4-FFF2-40B4-BE49-F238E27FC236}">
                <a16:creationId xmlns:a16="http://schemas.microsoft.com/office/drawing/2014/main" id="{EFB8200A-11CF-44C0-B75F-8A47E7884310}"/>
              </a:ext>
            </a:extLst>
          </p:cNvPr>
          <p:cNvPicPr>
            <a:picLocks noChangeAspect="1"/>
          </p:cNvPicPr>
          <p:nvPr/>
        </p:nvPicPr>
        <p:blipFill rotWithShape="1">
          <a:blip r:embed="rId2"/>
          <a:srcRect l="60449" t="43058" r="27283" b="39839"/>
          <a:stretch/>
        </p:blipFill>
        <p:spPr bwMode="auto">
          <a:xfrm>
            <a:off x="1691680" y="3143791"/>
            <a:ext cx="3142588" cy="1440000"/>
          </a:xfrm>
          <a:prstGeom prst="rect">
            <a:avLst/>
          </a:prstGeom>
          <a:ln>
            <a:noFill/>
          </a:ln>
          <a:extLst>
            <a:ext uri="{53640926-AAD7-44D8-BBD7-CCE9431645EC}">
              <a14:shadowObscured xmlns:a14="http://schemas.microsoft.com/office/drawing/2010/main"/>
            </a:ext>
          </a:extLst>
        </p:spPr>
      </p:pic>
      <p:pic>
        <p:nvPicPr>
          <p:cNvPr id="9" name="Kép 8">
            <a:extLst>
              <a:ext uri="{FF2B5EF4-FFF2-40B4-BE49-F238E27FC236}">
                <a16:creationId xmlns:a16="http://schemas.microsoft.com/office/drawing/2014/main" id="{6710115C-C2A4-427E-8775-B962AD1D39FC}"/>
              </a:ext>
            </a:extLst>
          </p:cNvPr>
          <p:cNvPicPr>
            <a:picLocks noChangeAspect="1"/>
          </p:cNvPicPr>
          <p:nvPr/>
        </p:nvPicPr>
        <p:blipFill rotWithShape="1">
          <a:blip r:embed="rId3"/>
          <a:srcRect l="60483" t="35110" r="27216" b="47686"/>
          <a:stretch/>
        </p:blipFill>
        <p:spPr bwMode="auto">
          <a:xfrm>
            <a:off x="5507554" y="4725224"/>
            <a:ext cx="3132631" cy="1440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763104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dirty="0"/>
              <a:t>III. Háttérbeállítások</a:t>
            </a:r>
          </a:p>
        </p:txBody>
      </p:sp>
      <p:sp>
        <p:nvSpPr>
          <p:cNvPr id="4" name="Tartalom helye 3"/>
          <p:cNvSpPr>
            <a:spLocks noGrp="1"/>
          </p:cNvSpPr>
          <p:nvPr>
            <p:ph idx="1"/>
          </p:nvPr>
        </p:nvSpPr>
        <p:spPr>
          <a:xfrm>
            <a:off x="1331640" y="1484784"/>
            <a:ext cx="7632848" cy="5373216"/>
          </a:xfrm>
        </p:spPr>
        <p:txBody>
          <a:bodyPr>
            <a:noAutofit/>
          </a:bodyPr>
          <a:lstStyle/>
          <a:p>
            <a:pPr marL="88900" indent="0">
              <a:spcBef>
                <a:spcPts val="0"/>
              </a:spcBef>
              <a:buNone/>
            </a:pPr>
            <a:r>
              <a:rPr lang="hu-HU" sz="2800" b="1"/>
              <a:t>A weblap valamennyi elemének </a:t>
            </a:r>
            <a:r>
              <a:rPr lang="hu-HU" sz="2800"/>
              <a:t>(karakter, szó, címsor, bekezdés, lista, táblázat, kép stb.) </a:t>
            </a:r>
            <a:r>
              <a:rPr lang="hu-HU" sz="2800" b="1"/>
              <a:t>van háttérrétege</a:t>
            </a:r>
            <a:r>
              <a:rPr lang="hu-HU" sz="2800"/>
              <a:t>, amely alapértelmezetten</a:t>
            </a:r>
          </a:p>
          <a:p>
            <a:pPr marL="546100" indent="-457200">
              <a:spcBef>
                <a:spcPts val="600"/>
              </a:spcBef>
            </a:pPr>
            <a:r>
              <a:rPr lang="hu-HU" sz="2800"/>
              <a:t>vagy teljesen </a:t>
            </a:r>
            <a:r>
              <a:rPr lang="hu-HU" sz="2800" b="1"/>
              <a:t>átlátszó</a:t>
            </a:r>
            <a:r>
              <a:rPr lang="hu-HU" sz="2800"/>
              <a:t>,</a:t>
            </a:r>
          </a:p>
          <a:p>
            <a:pPr marL="546100" indent="-457200">
              <a:spcBef>
                <a:spcPts val="600"/>
              </a:spcBef>
            </a:pPr>
            <a:r>
              <a:rPr lang="hu-HU" sz="2800"/>
              <a:t>vagy a háttérszín tulajdonság értékének megfelelően </a:t>
            </a:r>
            <a:r>
              <a:rPr lang="hu-HU" sz="2800" b="1"/>
              <a:t>kitöltött színű</a:t>
            </a:r>
            <a:r>
              <a:rPr lang="hu-HU" sz="2800"/>
              <a:t>,</a:t>
            </a:r>
          </a:p>
          <a:p>
            <a:pPr marL="546100" indent="-457200">
              <a:spcBef>
                <a:spcPts val="600"/>
              </a:spcBef>
            </a:pPr>
            <a:r>
              <a:rPr lang="hu-HU" sz="2800"/>
              <a:t>és/vagy a háttérkép(ek) tulajdonságértéke(i)-ként meghatározott </a:t>
            </a:r>
            <a:r>
              <a:rPr lang="hu-HU" sz="2800" b="1"/>
              <a:t>kép(ek) alkotják</a:t>
            </a:r>
            <a:r>
              <a:rPr lang="hu-HU" sz="2800"/>
              <a:t>.</a:t>
            </a:r>
          </a:p>
          <a:p>
            <a:pPr marL="88900" indent="0">
              <a:spcBef>
                <a:spcPts val="1200"/>
              </a:spcBef>
              <a:buNone/>
            </a:pPr>
            <a:r>
              <a:rPr lang="hu-HU" sz="2800"/>
              <a:t>A CSS háttér tulajdonságai az elemek háttér effektusainak meghatározására szolgálnak.</a:t>
            </a:r>
          </a:p>
        </p:txBody>
      </p:sp>
      <p:sp>
        <p:nvSpPr>
          <p:cNvPr id="3" name="Dia számának helye 2"/>
          <p:cNvSpPr>
            <a:spLocks noGrp="1"/>
          </p:cNvSpPr>
          <p:nvPr>
            <p:ph type="sldNum" sz="quarter" idx="12"/>
          </p:nvPr>
        </p:nvSpPr>
        <p:spPr/>
        <p:txBody>
          <a:bodyPr/>
          <a:lstStyle/>
          <a:p>
            <a:fld id="{4DC61DD4-7DED-4AA4-9E5A-5F7D420479A6}" type="slidenum">
              <a:rPr lang="hu-HU" smtClean="0"/>
              <a:pPr/>
              <a:t>66</a:t>
            </a:fld>
            <a:endParaRPr lang="hu-HU" dirty="0"/>
          </a:p>
        </p:txBody>
      </p:sp>
      <p:sp>
        <p:nvSpPr>
          <p:cNvPr id="5" name="AutoShape 2" descr="Serif ABC Arial- Times- Times serif kihangsulyozv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8" name="AutoShape 2" descr="In der Typographie spielen Bitmap Fonts technisch gesehen keine Rolle mehr. Heute werden ausschließlich nur noch Vektor Fonts (Outline Fonts) verwendet. Denn im Gegensatz zu Pixel Fonts können Vektor Fonts unabhängig von der Auflösung des Peripheriegerätes definiert und somit ohne Qualitätsverluste beliebig skaliert werden. Den Standard in der Vektor Font-Technologie verkörpern gegenwärtig OpenType Fonts (OTF). Infografik: www.typolexikon.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Tree>
    <p:extLst>
      <p:ext uri="{BB962C8B-B14F-4D97-AF65-F5344CB8AC3E}">
        <p14:creationId xmlns:p14="http://schemas.microsoft.com/office/powerpoint/2010/main" val="12103937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Háttértulajdonságok</a:t>
            </a:r>
            <a:endParaRPr lang="hu-HU" dirty="0"/>
          </a:p>
        </p:txBody>
      </p:sp>
      <p:sp>
        <p:nvSpPr>
          <p:cNvPr id="3" name="Tartalom helye 2"/>
          <p:cNvSpPr>
            <a:spLocks noGrp="1"/>
          </p:cNvSpPr>
          <p:nvPr>
            <p:ph sz="half" idx="1"/>
          </p:nvPr>
        </p:nvSpPr>
        <p:spPr>
          <a:xfrm>
            <a:off x="1340148" y="1493292"/>
            <a:ext cx="7803852" cy="5248076"/>
          </a:xfrm>
        </p:spPr>
        <p:txBody>
          <a:bodyPr>
            <a:normAutofit lnSpcReduction="10000"/>
          </a:bodyPr>
          <a:lstStyle/>
          <a:p>
            <a:pPr indent="-254000">
              <a:spcBef>
                <a:spcPts val="0"/>
              </a:spcBef>
            </a:pPr>
            <a:r>
              <a:rPr lang="hu-HU" sz="3000"/>
              <a:t>háttérszín: </a:t>
            </a:r>
            <a:r>
              <a:rPr lang="hu-HU" sz="3000" b="1">
                <a:solidFill>
                  <a:srgbClr val="FF0000"/>
                </a:solidFill>
              </a:rPr>
              <a:t>background-color</a:t>
            </a:r>
          </a:p>
          <a:p>
            <a:pPr indent="-254000">
              <a:spcBef>
                <a:spcPts val="1200"/>
              </a:spcBef>
            </a:pPr>
            <a:r>
              <a:rPr lang="hu-HU" sz="3000"/>
              <a:t>háttérkép: </a:t>
            </a:r>
            <a:r>
              <a:rPr lang="hu-HU" sz="3000" b="1">
                <a:solidFill>
                  <a:srgbClr val="FF0000"/>
                </a:solidFill>
              </a:rPr>
              <a:t>background-image</a:t>
            </a:r>
          </a:p>
          <a:p>
            <a:pPr indent="-254000">
              <a:spcBef>
                <a:spcPts val="1200"/>
              </a:spcBef>
            </a:pPr>
            <a:r>
              <a:rPr lang="hu-HU" sz="3000"/>
              <a:t>háttérkép ismétlődése: </a:t>
            </a:r>
            <a:br>
              <a:rPr lang="hu-HU" sz="3000"/>
            </a:br>
            <a:r>
              <a:rPr lang="hu-HU" sz="3000" b="1">
                <a:solidFill>
                  <a:srgbClr val="FF0000"/>
                </a:solidFill>
              </a:rPr>
              <a:t>background-repeat</a:t>
            </a:r>
          </a:p>
          <a:p>
            <a:pPr indent="-254000">
              <a:spcBef>
                <a:spcPts val="1200"/>
              </a:spcBef>
            </a:pPr>
            <a:r>
              <a:rPr lang="hu-HU" sz="3000"/>
              <a:t>háttérkép elhelyezése: </a:t>
            </a:r>
            <a:br>
              <a:rPr lang="hu-HU" sz="3000"/>
            </a:br>
            <a:r>
              <a:rPr lang="hu-HU" sz="3000" b="1">
                <a:solidFill>
                  <a:srgbClr val="FF0000"/>
                </a:solidFill>
              </a:rPr>
              <a:t>background-position</a:t>
            </a:r>
          </a:p>
          <a:p>
            <a:pPr indent="-254000">
              <a:spcBef>
                <a:spcPts val="1200"/>
              </a:spcBef>
            </a:pPr>
            <a:r>
              <a:rPr lang="hu-HU" sz="3000"/>
              <a:t>háttérkép mérete: </a:t>
            </a:r>
            <a:r>
              <a:rPr lang="hu-HU" sz="3000" b="1">
                <a:solidFill>
                  <a:srgbClr val="FF0000"/>
                </a:solidFill>
              </a:rPr>
              <a:t>background-size</a:t>
            </a:r>
          </a:p>
          <a:p>
            <a:pPr indent="-254000">
              <a:spcBef>
                <a:spcPts val="1200"/>
              </a:spcBef>
            </a:pPr>
            <a:r>
              <a:rPr lang="hu-HU" sz="3000"/>
              <a:t>háttérkép hatóköre: </a:t>
            </a:r>
            <a:r>
              <a:rPr lang="hu-HU" sz="3000" b="1">
                <a:solidFill>
                  <a:srgbClr val="FF0000"/>
                </a:solidFill>
              </a:rPr>
              <a:t>background-clip</a:t>
            </a:r>
          </a:p>
          <a:p>
            <a:pPr indent="-254000">
              <a:spcBef>
                <a:spcPts val="1200"/>
              </a:spcBef>
            </a:pPr>
            <a:r>
              <a:rPr lang="hu-HU" sz="3000"/>
              <a:t>háttérkép helyzetéhez referenciapont megadása: </a:t>
            </a:r>
            <a:r>
              <a:rPr lang="hu-HU" sz="3000" b="1">
                <a:solidFill>
                  <a:srgbClr val="FF0000"/>
                </a:solidFill>
              </a:rPr>
              <a:t>background-origin</a:t>
            </a:r>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67</a:t>
            </a:fld>
            <a:endParaRPr lang="hu-HU" dirty="0"/>
          </a:p>
        </p:txBody>
      </p:sp>
    </p:spTree>
    <p:extLst>
      <p:ext uri="{BB962C8B-B14F-4D97-AF65-F5344CB8AC3E}">
        <p14:creationId xmlns:p14="http://schemas.microsoft.com/office/powerpoint/2010/main" val="20472110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Háttértulajdonságok</a:t>
            </a:r>
            <a:endParaRPr lang="hu-HU" dirty="0"/>
          </a:p>
        </p:txBody>
      </p:sp>
      <p:sp>
        <p:nvSpPr>
          <p:cNvPr id="3" name="Tartalom helye 2"/>
          <p:cNvSpPr>
            <a:spLocks noGrp="1"/>
          </p:cNvSpPr>
          <p:nvPr>
            <p:ph sz="half" idx="1"/>
          </p:nvPr>
        </p:nvSpPr>
        <p:spPr>
          <a:xfrm>
            <a:off x="1340148" y="1493292"/>
            <a:ext cx="7803852" cy="5248076"/>
          </a:xfrm>
        </p:spPr>
        <p:txBody>
          <a:bodyPr>
            <a:normAutofit/>
          </a:bodyPr>
          <a:lstStyle/>
          <a:p>
            <a:pPr indent="-254000">
              <a:spcBef>
                <a:spcPts val="900"/>
              </a:spcBef>
            </a:pPr>
            <a:r>
              <a:rPr lang="hu-HU" sz="3000"/>
              <a:t>háttérkép kapcsolása:</a:t>
            </a:r>
            <a:br>
              <a:rPr lang="hu-HU" sz="3000"/>
            </a:br>
            <a:r>
              <a:rPr lang="hu-HU" sz="3000" b="1">
                <a:solidFill>
                  <a:srgbClr val="FF0000"/>
                </a:solidFill>
              </a:rPr>
              <a:t>background-attachment</a:t>
            </a:r>
          </a:p>
          <a:p>
            <a:pPr marL="88900" indent="0">
              <a:spcBef>
                <a:spcPts val="2400"/>
              </a:spcBef>
              <a:spcAft>
                <a:spcPts val="2400"/>
              </a:spcAft>
              <a:buNone/>
            </a:pPr>
            <a:r>
              <a:rPr lang="hu-HU" sz="3000" u="sng"/>
              <a:t>összevont forma</a:t>
            </a:r>
            <a:r>
              <a:rPr lang="hu-HU" sz="3000"/>
              <a:t>: </a:t>
            </a:r>
            <a:r>
              <a:rPr lang="hu-HU" sz="3000" b="1">
                <a:solidFill>
                  <a:srgbClr val="FF0000"/>
                </a:solidFill>
              </a:rPr>
              <a:t>background</a:t>
            </a:r>
            <a:br>
              <a:rPr lang="hu-HU" sz="3000"/>
            </a:br>
            <a:r>
              <a:rPr lang="hu-HU" sz="2400" i="1"/>
              <a:t>(szín, kép, pozíció, méret, ismétlődés, referenciapont, hatókör, kapcsolás)</a:t>
            </a:r>
          </a:p>
          <a:p>
            <a:pPr marL="444500" indent="-352425">
              <a:spcBef>
                <a:spcPts val="0"/>
              </a:spcBef>
              <a:buNone/>
              <a:tabLst>
                <a:tab pos="719138" algn="l"/>
                <a:tab pos="2690813" algn="l"/>
              </a:tabLst>
            </a:pPr>
            <a:r>
              <a:rPr lang="hu-HU" sz="3200" b="1">
                <a:solidFill>
                  <a:srgbClr val="0070C0"/>
                </a:solidFill>
                <a:latin typeface="Courier New" panose="02070309020205020404" pitchFamily="49" charset="0"/>
                <a:cs typeface="Courier New" panose="02070309020205020404" pitchFamily="49" charset="0"/>
              </a:rPr>
              <a:t>background:</a:t>
            </a:r>
            <a:br>
              <a:rPr lang="hu-HU" sz="3200" b="1">
                <a:solidFill>
                  <a:srgbClr val="0070C0"/>
                </a:solidFill>
                <a:latin typeface="Courier New" panose="02070309020205020404" pitchFamily="49" charset="0"/>
                <a:cs typeface="Courier New" panose="02070309020205020404" pitchFamily="49" charset="0"/>
              </a:rPr>
            </a:br>
            <a:r>
              <a:rPr lang="hu-HU" sz="3200" b="1">
                <a:solidFill>
                  <a:srgbClr val="0070C0"/>
                </a:solidFill>
                <a:latin typeface="Courier New" panose="02070309020205020404" pitchFamily="49" charset="0"/>
                <a:cs typeface="Courier New" panose="02070309020205020404" pitchFamily="49" charset="0"/>
              </a:rPr>
              <a:t>#yellow  url(kep.jpg)  center</a:t>
            </a:r>
            <a:br>
              <a:rPr lang="hu-HU" sz="3200" b="1">
                <a:solidFill>
                  <a:srgbClr val="0070C0"/>
                </a:solidFill>
                <a:latin typeface="Courier New" panose="02070309020205020404" pitchFamily="49" charset="0"/>
                <a:cs typeface="Courier New" panose="02070309020205020404" pitchFamily="49" charset="0"/>
              </a:rPr>
            </a:br>
            <a:r>
              <a:rPr lang="hu-HU" sz="3200" b="1">
                <a:solidFill>
                  <a:srgbClr val="0070C0"/>
                </a:solidFill>
                <a:latin typeface="Courier New" panose="02070309020205020404" pitchFamily="49" charset="0"/>
                <a:cs typeface="Courier New" panose="02070309020205020404" pitchFamily="49" charset="0"/>
              </a:rPr>
              <a:t>auto  no-repeat  content-box</a:t>
            </a:r>
            <a:br>
              <a:rPr lang="hu-HU" sz="3200" b="1">
                <a:solidFill>
                  <a:srgbClr val="0070C0"/>
                </a:solidFill>
                <a:latin typeface="Courier New" panose="02070309020205020404" pitchFamily="49" charset="0"/>
                <a:cs typeface="Courier New" panose="02070309020205020404" pitchFamily="49" charset="0"/>
              </a:rPr>
            </a:br>
            <a:r>
              <a:rPr lang="hu-HU" sz="3200" b="1">
                <a:solidFill>
                  <a:srgbClr val="0070C0"/>
                </a:solidFill>
                <a:latin typeface="Courier New" panose="02070309020205020404" pitchFamily="49" charset="0"/>
                <a:cs typeface="Courier New" panose="02070309020205020404" pitchFamily="49" charset="0"/>
              </a:rPr>
              <a:t>padding-box  scroll;</a:t>
            </a:r>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68</a:t>
            </a:fld>
            <a:endParaRPr lang="hu-HU" dirty="0"/>
          </a:p>
        </p:txBody>
      </p:sp>
    </p:spTree>
    <p:extLst>
      <p:ext uri="{BB962C8B-B14F-4D97-AF65-F5344CB8AC3E}">
        <p14:creationId xmlns:p14="http://schemas.microsoft.com/office/powerpoint/2010/main" val="24574764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1. Háttérszín</a:t>
            </a:r>
            <a:endParaRPr lang="hu-HU" dirty="0"/>
          </a:p>
        </p:txBody>
      </p:sp>
      <p:sp>
        <p:nvSpPr>
          <p:cNvPr id="3" name="Tartalom helye 2"/>
          <p:cNvSpPr>
            <a:spLocks noGrp="1"/>
          </p:cNvSpPr>
          <p:nvPr>
            <p:ph sz="half" idx="1"/>
          </p:nvPr>
        </p:nvSpPr>
        <p:spPr>
          <a:xfrm>
            <a:off x="1340148" y="1493292"/>
            <a:ext cx="7803852" cy="5248076"/>
          </a:xfrm>
        </p:spPr>
        <p:txBody>
          <a:bodyPr>
            <a:normAutofit/>
          </a:bodyPr>
          <a:lstStyle/>
          <a:p>
            <a:pPr marL="0" indent="0" algn="ctr">
              <a:spcBef>
                <a:spcPts val="0"/>
              </a:spcBef>
              <a:spcAft>
                <a:spcPts val="1200"/>
              </a:spcAft>
              <a:buNone/>
            </a:pPr>
            <a:r>
              <a:rPr lang="hu-HU" sz="3000" b="1">
                <a:solidFill>
                  <a:srgbClr val="FF0000"/>
                </a:solidFill>
                <a:latin typeface="Courier New" panose="02070309020205020404" pitchFamily="49" charset="0"/>
                <a:cs typeface="Courier New" panose="02070309020205020404" pitchFamily="49" charset="0"/>
              </a:rPr>
              <a:t>kijelölő { background-color: …; }</a:t>
            </a:r>
            <a:endParaRPr lang="hu-HU" sz="3000" b="1">
              <a:solidFill>
                <a:srgbClr val="0070C0"/>
              </a:solidFill>
              <a:latin typeface="Courier New" panose="02070309020205020404" pitchFamily="49" charset="0"/>
              <a:cs typeface="Courier New" panose="02070309020205020404" pitchFamily="49" charset="0"/>
            </a:endParaRPr>
          </a:p>
          <a:p>
            <a:pPr marL="0" indent="0">
              <a:spcBef>
                <a:spcPts val="0"/>
              </a:spcBef>
              <a:spcAft>
                <a:spcPts val="1200"/>
              </a:spcAft>
              <a:buNone/>
            </a:pPr>
            <a:r>
              <a:rPr lang="hu-HU" sz="3200"/>
              <a:t>A böngészők a</a:t>
            </a:r>
            <a:br>
              <a:rPr lang="hu-HU" sz="3200"/>
            </a:br>
            <a:r>
              <a:rPr lang="hu-HU" sz="3200" b="1" i="1"/>
              <a:t>teljes elemnek</a:t>
            </a:r>
            <a:br>
              <a:rPr lang="hu-HU" sz="3200" b="1" i="1"/>
            </a:br>
            <a:r>
              <a:rPr lang="hu-HU" sz="3200"/>
              <a:t>a hátterét az adott</a:t>
            </a:r>
            <a:br>
              <a:rPr lang="hu-HU" sz="3200"/>
            </a:br>
            <a:r>
              <a:rPr lang="hu-HU" sz="3200"/>
              <a:t>színnel mutatják.</a:t>
            </a:r>
          </a:p>
          <a:p>
            <a:pPr marL="0" indent="0">
              <a:spcBef>
                <a:spcPts val="0"/>
              </a:spcBef>
              <a:spcAft>
                <a:spcPts val="1200"/>
              </a:spcAft>
              <a:buNone/>
            </a:pPr>
            <a:r>
              <a:rPr lang="hu-HU" sz="3200"/>
              <a:t>A színeket több-</a:t>
            </a:r>
            <a:br>
              <a:rPr lang="hu-HU" sz="3200"/>
            </a:br>
            <a:r>
              <a:rPr lang="hu-HU" sz="3200"/>
              <a:t>féle módszerrel</a:t>
            </a:r>
            <a:br>
              <a:rPr lang="hu-HU" sz="3200"/>
            </a:br>
            <a:r>
              <a:rPr lang="hu-HU" sz="3200"/>
              <a:t>is megadhatjuk.</a:t>
            </a:r>
            <a:br>
              <a:rPr lang="hu-HU" sz="3200"/>
            </a:br>
            <a:r>
              <a:rPr lang="hu-HU" sz="2400" i="1"/>
              <a:t>(ld. kódnév: red, hexadecimális kód: #ab16f4,</a:t>
            </a:r>
            <a:br>
              <a:rPr lang="hu-HU" sz="2400" i="1"/>
            </a:br>
            <a:r>
              <a:rPr lang="hu-HU" sz="2400" i="1"/>
              <a:t>rgb-decimális-kód: rgb(255,120,47), %-os, …) </a:t>
            </a:r>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69</a:t>
            </a:fld>
            <a:endParaRPr lang="hu-HU" dirty="0"/>
          </a:p>
        </p:txBody>
      </p:sp>
      <p:pic>
        <p:nvPicPr>
          <p:cNvPr id="5" name="Kép 4"/>
          <p:cNvPicPr>
            <a:picLocks noChangeAspect="1"/>
          </p:cNvPicPr>
          <p:nvPr/>
        </p:nvPicPr>
        <p:blipFill rotWithShape="1">
          <a:blip r:embed="rId2"/>
          <a:srcRect l="48340" t="19005" r="4253" b="8110"/>
          <a:stretch/>
        </p:blipFill>
        <p:spPr bwMode="auto">
          <a:xfrm>
            <a:off x="5076056" y="2132856"/>
            <a:ext cx="3883263" cy="33559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92451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A dobozmodell – részek (folyt)</a:t>
            </a:r>
          </a:p>
        </p:txBody>
      </p:sp>
      <p:sp>
        <p:nvSpPr>
          <p:cNvPr id="4" name="Dia számának helye 3"/>
          <p:cNvSpPr>
            <a:spLocks noGrp="1"/>
          </p:cNvSpPr>
          <p:nvPr>
            <p:ph type="sldNum" sz="quarter" idx="12"/>
          </p:nvPr>
        </p:nvSpPr>
        <p:spPr/>
        <p:txBody>
          <a:bodyPr/>
          <a:lstStyle/>
          <a:p>
            <a:fld id="{4DC61DD4-7DED-4AA4-9E5A-5F7D420479A6}" type="slidenum">
              <a:rPr lang="hu-HU" smtClean="0"/>
              <a:pPr/>
              <a:t>7</a:t>
            </a:fld>
            <a:endParaRPr lang="hu-HU" dirty="0"/>
          </a:p>
        </p:txBody>
      </p:sp>
      <p:sp>
        <p:nvSpPr>
          <p:cNvPr id="6" name="Tartalom helye 4"/>
          <p:cNvSpPr>
            <a:spLocks noGrp="1"/>
          </p:cNvSpPr>
          <p:nvPr>
            <p:ph idx="1"/>
          </p:nvPr>
        </p:nvSpPr>
        <p:spPr>
          <a:xfrm>
            <a:off x="1331640" y="1428736"/>
            <a:ext cx="7632848" cy="5240624"/>
          </a:xfrm>
        </p:spPr>
        <p:txBody>
          <a:bodyPr>
            <a:normAutofit lnSpcReduction="10000"/>
          </a:bodyPr>
          <a:lstStyle/>
          <a:p>
            <a:r>
              <a:rPr lang="hu-HU" b="1">
                <a:solidFill>
                  <a:srgbClr val="FF0000"/>
                </a:solidFill>
              </a:rPr>
              <a:t>content</a:t>
            </a:r>
            <a:r>
              <a:rPr lang="hu-HU"/>
              <a:t> = tartalom</a:t>
            </a:r>
            <a:br>
              <a:rPr lang="hu-HU"/>
            </a:br>
            <a:r>
              <a:rPr lang="hu-HU" sz="2600" i="1"/>
              <a:t>(a megjelenített tartalom (pl. szöveg, kép) által elfoglalt szélesség és magasság)</a:t>
            </a:r>
          </a:p>
          <a:p>
            <a:pPr>
              <a:spcBef>
                <a:spcPts val="1400"/>
              </a:spcBef>
            </a:pPr>
            <a:r>
              <a:rPr lang="hu-HU" b="1">
                <a:solidFill>
                  <a:srgbClr val="FF0000"/>
                </a:solidFill>
              </a:rPr>
              <a:t>padding</a:t>
            </a:r>
            <a:r>
              <a:rPr lang="hu-HU"/>
              <a:t> = belső margó, bélés</a:t>
            </a:r>
            <a:br>
              <a:rPr lang="hu-HU"/>
            </a:br>
            <a:r>
              <a:rPr lang="hu-HU" sz="2600" i="1"/>
              <a:t>(a megjelenített tartalom és annak szegélye közötti üres rész nagysága)</a:t>
            </a:r>
          </a:p>
          <a:p>
            <a:pPr>
              <a:spcBef>
                <a:spcPts val="1400"/>
              </a:spcBef>
            </a:pPr>
            <a:r>
              <a:rPr lang="hu-HU" b="1">
                <a:solidFill>
                  <a:srgbClr val="FF0000"/>
                </a:solidFill>
              </a:rPr>
              <a:t>border</a:t>
            </a:r>
            <a:r>
              <a:rPr lang="hu-HU"/>
              <a:t> = szegély</a:t>
            </a:r>
            <a:br>
              <a:rPr lang="hu-HU"/>
            </a:br>
            <a:r>
              <a:rPr lang="hu-HU" sz="2600" i="1"/>
              <a:t>(a megjelenített tartalmat és a belső margót együtt körülvevő, általában vonallal jelölt rész)</a:t>
            </a:r>
          </a:p>
          <a:p>
            <a:pPr>
              <a:spcBef>
                <a:spcPts val="1400"/>
              </a:spcBef>
            </a:pPr>
            <a:r>
              <a:rPr lang="hu-HU" b="1">
                <a:solidFill>
                  <a:srgbClr val="FF0000"/>
                </a:solidFill>
              </a:rPr>
              <a:t>margin</a:t>
            </a:r>
            <a:r>
              <a:rPr lang="hu-HU"/>
              <a:t> = margó</a:t>
            </a:r>
            <a:br>
              <a:rPr lang="hu-HU"/>
            </a:br>
            <a:r>
              <a:rPr lang="hu-HU" sz="2600" i="1"/>
              <a:t>(az adott elem távolságát határozza meg a szomszédos elemektől)</a:t>
            </a:r>
          </a:p>
        </p:txBody>
      </p:sp>
    </p:spTree>
    <p:extLst>
      <p:ext uri="{BB962C8B-B14F-4D97-AF65-F5344CB8AC3E}">
        <p14:creationId xmlns:p14="http://schemas.microsoft.com/office/powerpoint/2010/main" val="154094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1. Háttérszín (folyt)</a:t>
            </a:r>
            <a:endParaRPr lang="hu-HU" dirty="0"/>
          </a:p>
        </p:txBody>
      </p:sp>
      <p:sp>
        <p:nvSpPr>
          <p:cNvPr id="3" name="Tartalom helye 2"/>
          <p:cNvSpPr>
            <a:spLocks noGrp="1"/>
          </p:cNvSpPr>
          <p:nvPr>
            <p:ph sz="half" idx="1"/>
          </p:nvPr>
        </p:nvSpPr>
        <p:spPr>
          <a:xfrm>
            <a:off x="1340148" y="5301208"/>
            <a:ext cx="7803852" cy="1440160"/>
          </a:xfrm>
        </p:spPr>
        <p:txBody>
          <a:bodyPr>
            <a:normAutofit/>
          </a:bodyPr>
          <a:lstStyle/>
          <a:p>
            <a:pPr marL="0" indent="0" algn="ctr">
              <a:spcBef>
                <a:spcPts val="0"/>
              </a:spcBef>
              <a:spcAft>
                <a:spcPts val="1200"/>
              </a:spcAft>
              <a:buNone/>
            </a:pPr>
            <a:r>
              <a:rPr lang="hu-HU"/>
              <a:t>az egyes elemeknek külön-külön is</a:t>
            </a:r>
            <a:br>
              <a:rPr lang="hu-HU"/>
            </a:br>
            <a:r>
              <a:rPr lang="hu-HU"/>
              <a:t>beállíthatjuk a háttérszínét</a:t>
            </a:r>
            <a:br>
              <a:rPr lang="hu-HU"/>
            </a:br>
            <a:r>
              <a:rPr lang="hu-HU"/>
              <a:t>(ld. kijelölők használata)</a:t>
            </a:r>
            <a:endParaRPr lang="hu-HU" i="1"/>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70</a:t>
            </a:fld>
            <a:endParaRPr lang="hu-HU" dirty="0"/>
          </a:p>
        </p:txBody>
      </p:sp>
      <p:pic>
        <p:nvPicPr>
          <p:cNvPr id="6" name="Kép 5"/>
          <p:cNvPicPr>
            <a:picLocks noChangeAspect="1"/>
          </p:cNvPicPr>
          <p:nvPr/>
        </p:nvPicPr>
        <p:blipFill rotWithShape="1">
          <a:blip r:embed="rId2"/>
          <a:srcRect l="1" t="12363" r="1245" b="3128"/>
          <a:stretch/>
        </p:blipFill>
        <p:spPr bwMode="auto">
          <a:xfrm>
            <a:off x="1332000" y="1484783"/>
            <a:ext cx="7632000" cy="36711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454077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2. Háttérkép</a:t>
            </a:r>
            <a:endParaRPr lang="hu-HU" dirty="0"/>
          </a:p>
        </p:txBody>
      </p:sp>
      <p:sp>
        <p:nvSpPr>
          <p:cNvPr id="3" name="Tartalom helye 2"/>
          <p:cNvSpPr>
            <a:spLocks noGrp="1"/>
          </p:cNvSpPr>
          <p:nvPr>
            <p:ph sz="half" idx="1"/>
          </p:nvPr>
        </p:nvSpPr>
        <p:spPr>
          <a:xfrm>
            <a:off x="1340148" y="1493292"/>
            <a:ext cx="7803852" cy="5248076"/>
          </a:xfrm>
        </p:spPr>
        <p:txBody>
          <a:bodyPr>
            <a:normAutofit/>
          </a:bodyPr>
          <a:lstStyle/>
          <a:p>
            <a:pPr marL="0" indent="0" algn="ctr">
              <a:spcBef>
                <a:spcPts val="0"/>
              </a:spcBef>
              <a:spcAft>
                <a:spcPts val="1200"/>
              </a:spcAft>
              <a:buNone/>
            </a:pPr>
            <a:r>
              <a:rPr lang="hu-HU" sz="3000" b="1">
                <a:solidFill>
                  <a:srgbClr val="FF0000"/>
                </a:solidFill>
                <a:latin typeface="Courier New" panose="02070309020205020404" pitchFamily="49" charset="0"/>
                <a:cs typeface="Courier New" panose="02070309020205020404" pitchFamily="49" charset="0"/>
              </a:rPr>
              <a:t>kijelölő</a:t>
            </a:r>
            <a:br>
              <a:rPr lang="hu-HU" sz="3000" b="1">
                <a:solidFill>
                  <a:srgbClr val="FF0000"/>
                </a:solidFill>
                <a:latin typeface="Courier New" panose="02070309020205020404" pitchFamily="49" charset="0"/>
                <a:cs typeface="Courier New" panose="02070309020205020404" pitchFamily="49" charset="0"/>
              </a:rPr>
            </a:br>
            <a:r>
              <a:rPr lang="hu-HU" sz="3000" b="1">
                <a:solidFill>
                  <a:srgbClr val="FF0000"/>
                </a:solidFill>
                <a:latin typeface="Courier New" panose="02070309020205020404" pitchFamily="49" charset="0"/>
                <a:cs typeface="Courier New" panose="02070309020205020404" pitchFamily="49" charset="0"/>
              </a:rPr>
              <a:t>{background-image: url(képfájl);}</a:t>
            </a:r>
            <a:endParaRPr lang="hu-HU" sz="3000" b="1">
              <a:solidFill>
                <a:srgbClr val="0070C0"/>
              </a:solidFill>
              <a:latin typeface="Courier New" panose="02070309020205020404" pitchFamily="49" charset="0"/>
              <a:cs typeface="Courier New" panose="02070309020205020404" pitchFamily="49" charset="0"/>
            </a:endParaRPr>
          </a:p>
          <a:p>
            <a:pPr marL="0" indent="0" algn="ctr">
              <a:spcBef>
                <a:spcPts val="0"/>
              </a:spcBef>
              <a:spcAft>
                <a:spcPts val="1200"/>
              </a:spcAft>
              <a:buNone/>
            </a:pPr>
            <a:r>
              <a:rPr lang="hu-HU"/>
              <a:t>A háttérkép tulajdonsággal egy képet használunk fel a választott elem </a:t>
            </a:r>
            <a:r>
              <a:rPr lang="hu-HU" b="1" i="1"/>
              <a:t>hátterének</a:t>
            </a:r>
            <a:r>
              <a:rPr lang="hu-HU"/>
              <a:t> </a:t>
            </a:r>
            <a:r>
              <a:rPr lang="hu-HU" b="1" i="1"/>
              <a:t>mozaikszerű kitöltésére </a:t>
            </a:r>
            <a:r>
              <a:rPr lang="hu-HU"/>
              <a:t>(alapértelmezés)</a:t>
            </a:r>
            <a:r>
              <a:rPr lang="hu-HU" i="1"/>
              <a:t>.</a:t>
            </a:r>
            <a:endParaRPr lang="hu-HU"/>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71</a:t>
            </a:fld>
            <a:endParaRPr lang="hu-HU" dirty="0"/>
          </a:p>
        </p:txBody>
      </p:sp>
      <p:pic>
        <p:nvPicPr>
          <p:cNvPr id="6" name="Kép 5"/>
          <p:cNvPicPr/>
          <p:nvPr/>
        </p:nvPicPr>
        <p:blipFill rotWithShape="1">
          <a:blip r:embed="rId2"/>
          <a:srcRect l="519" t="12916" r="1661" b="6920"/>
          <a:stretch/>
        </p:blipFill>
        <p:spPr bwMode="auto">
          <a:xfrm>
            <a:off x="2123728" y="4032000"/>
            <a:ext cx="5832648" cy="27373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500434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2. Háttérkép (folyt)</a:t>
            </a:r>
            <a:endParaRPr lang="hu-HU" dirty="0"/>
          </a:p>
        </p:txBody>
      </p:sp>
      <p:sp>
        <p:nvSpPr>
          <p:cNvPr id="3" name="Tartalom helye 2"/>
          <p:cNvSpPr>
            <a:spLocks noGrp="1"/>
          </p:cNvSpPr>
          <p:nvPr>
            <p:ph sz="half" idx="1"/>
          </p:nvPr>
        </p:nvSpPr>
        <p:spPr>
          <a:xfrm>
            <a:off x="1340148" y="1493292"/>
            <a:ext cx="7803852" cy="5248076"/>
          </a:xfrm>
        </p:spPr>
        <p:txBody>
          <a:bodyPr>
            <a:normAutofit/>
          </a:bodyPr>
          <a:lstStyle/>
          <a:p>
            <a:pPr marL="0" indent="0" algn="ctr">
              <a:spcBef>
                <a:spcPts val="0"/>
              </a:spcBef>
              <a:spcAft>
                <a:spcPts val="1200"/>
              </a:spcAft>
              <a:buNone/>
            </a:pPr>
            <a:r>
              <a:rPr lang="hu-HU"/>
              <a:t>A háttérképeket</a:t>
            </a:r>
            <a:br>
              <a:rPr lang="hu-HU"/>
            </a:br>
            <a:r>
              <a:rPr lang="hu-HU"/>
              <a:t>különböző elemekhez rendelhetjük:</a:t>
            </a:r>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72</a:t>
            </a:fld>
            <a:endParaRPr lang="hu-HU" dirty="0"/>
          </a:p>
        </p:txBody>
      </p:sp>
      <p:pic>
        <p:nvPicPr>
          <p:cNvPr id="7" name="Kép 6"/>
          <p:cNvPicPr>
            <a:picLocks noChangeAspect="1"/>
          </p:cNvPicPr>
          <p:nvPr/>
        </p:nvPicPr>
        <p:blipFill rotWithShape="1">
          <a:blip r:embed="rId2"/>
          <a:srcRect t="11809" b="3053"/>
          <a:stretch/>
        </p:blipFill>
        <p:spPr bwMode="auto">
          <a:xfrm>
            <a:off x="1332000" y="2628000"/>
            <a:ext cx="7632000" cy="36530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012391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2. Háttérkép (folyt)</a:t>
            </a:r>
            <a:endParaRPr lang="hu-HU" dirty="0"/>
          </a:p>
        </p:txBody>
      </p:sp>
      <p:sp>
        <p:nvSpPr>
          <p:cNvPr id="3" name="Tartalom helye 2"/>
          <p:cNvSpPr>
            <a:spLocks noGrp="1"/>
          </p:cNvSpPr>
          <p:nvPr>
            <p:ph sz="half" idx="1"/>
          </p:nvPr>
        </p:nvSpPr>
        <p:spPr>
          <a:xfrm>
            <a:off x="1340148" y="1493292"/>
            <a:ext cx="7803852" cy="5248076"/>
          </a:xfrm>
        </p:spPr>
        <p:txBody>
          <a:bodyPr>
            <a:normAutofit/>
          </a:bodyPr>
          <a:lstStyle/>
          <a:p>
            <a:pPr marL="0" indent="0">
              <a:spcBef>
                <a:spcPts val="0"/>
              </a:spcBef>
              <a:spcAft>
                <a:spcPts val="1200"/>
              </a:spcAft>
              <a:buNone/>
            </a:pPr>
            <a:r>
              <a:rPr lang="hu-HU" b="1" i="1"/>
              <a:t>Fontos!</a:t>
            </a:r>
          </a:p>
          <a:p>
            <a:pPr marL="0" indent="0">
              <a:spcBef>
                <a:spcPts val="0"/>
              </a:spcBef>
              <a:spcAft>
                <a:spcPts val="2400"/>
              </a:spcAft>
              <a:buNone/>
            </a:pPr>
            <a:r>
              <a:rPr lang="hu-HU"/>
              <a:t>A böngészők alapértelmezetten a teljes kitölten-dő hátteret </a:t>
            </a:r>
            <a:r>
              <a:rPr lang="hu-HU" b="1"/>
              <a:t>a kép méretének változatlanul hagyása mellett, </a:t>
            </a:r>
            <a:r>
              <a:rPr lang="hu-HU" b="1" i="1">
                <a:solidFill>
                  <a:srgbClr val="FF0000"/>
                </a:solidFill>
              </a:rPr>
              <a:t>vízszintes és függőleges irányú ismétlésével</a:t>
            </a:r>
            <a:r>
              <a:rPr lang="hu-HU" b="1"/>
              <a:t>, összefüggően töltik ki</a:t>
            </a:r>
            <a:r>
              <a:rPr lang="hu-HU"/>
              <a:t>.</a:t>
            </a:r>
          </a:p>
          <a:p>
            <a:pPr marL="0" indent="0">
              <a:spcBef>
                <a:spcPts val="0"/>
              </a:spcBef>
              <a:spcAft>
                <a:spcPts val="2400"/>
              </a:spcAft>
              <a:buNone/>
            </a:pPr>
            <a:r>
              <a:rPr lang="hu-HU" sz="2400" i="1"/>
              <a:t>Ha háttérképet használunk egy elemnél, akkor gondos-kodni kell arról, hogy a szöveg olvasható maradjon!</a:t>
            </a:r>
          </a:p>
          <a:p>
            <a:pPr marL="0" indent="0">
              <a:spcBef>
                <a:spcPts val="0"/>
              </a:spcBef>
              <a:buNone/>
            </a:pPr>
            <a:r>
              <a:rPr lang="hu-HU"/>
              <a:t>A háttérkép és a háttérszín együttes előfordu-lása esetén </a:t>
            </a:r>
            <a:r>
              <a:rPr lang="hu-HU" b="1">
                <a:solidFill>
                  <a:srgbClr val="FF0000"/>
                </a:solidFill>
              </a:rPr>
              <a:t>mindig a kép van felül és a háttérszín alul</a:t>
            </a:r>
            <a:r>
              <a:rPr lang="hu-HU"/>
              <a:t>.</a:t>
            </a:r>
          </a:p>
          <a:p>
            <a:pPr marL="0" indent="0">
              <a:spcBef>
                <a:spcPts val="0"/>
              </a:spcBef>
              <a:spcAft>
                <a:spcPts val="2400"/>
              </a:spcAft>
              <a:buNone/>
            </a:pPr>
            <a:endParaRPr lang="hu-HU"/>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73</a:t>
            </a:fld>
            <a:endParaRPr lang="hu-HU" dirty="0"/>
          </a:p>
        </p:txBody>
      </p:sp>
    </p:spTree>
    <p:extLst>
      <p:ext uri="{BB962C8B-B14F-4D97-AF65-F5344CB8AC3E}">
        <p14:creationId xmlns:p14="http://schemas.microsoft.com/office/powerpoint/2010/main" val="14931993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2. Háttérkép (folyt)</a:t>
            </a:r>
            <a:endParaRPr lang="hu-HU" dirty="0"/>
          </a:p>
        </p:txBody>
      </p:sp>
      <p:sp>
        <p:nvSpPr>
          <p:cNvPr id="3" name="Tartalom helye 2"/>
          <p:cNvSpPr>
            <a:spLocks noGrp="1"/>
          </p:cNvSpPr>
          <p:nvPr>
            <p:ph sz="half" idx="1"/>
          </p:nvPr>
        </p:nvSpPr>
        <p:spPr>
          <a:xfrm>
            <a:off x="1340148" y="1493292"/>
            <a:ext cx="7624340" cy="5248076"/>
          </a:xfrm>
        </p:spPr>
        <p:txBody>
          <a:bodyPr>
            <a:normAutofit/>
          </a:bodyPr>
          <a:lstStyle/>
          <a:p>
            <a:pPr marL="0" indent="0">
              <a:spcBef>
                <a:spcPts val="0"/>
              </a:spcBef>
              <a:spcAft>
                <a:spcPts val="1200"/>
              </a:spcAft>
              <a:buNone/>
            </a:pPr>
            <a:r>
              <a:rPr lang="hu-HU" sz="3200"/>
              <a:t>Hogyan lehet </a:t>
            </a:r>
            <a:r>
              <a:rPr lang="hu-HU" sz="3200" b="1" i="1"/>
              <a:t>egyidejűleg több háttér-képet</a:t>
            </a:r>
            <a:r>
              <a:rPr lang="hu-HU" sz="3200"/>
              <a:t> is alkalmazni?</a:t>
            </a:r>
          </a:p>
          <a:p>
            <a:pPr>
              <a:spcBef>
                <a:spcPts val="0"/>
              </a:spcBef>
              <a:spcAft>
                <a:spcPts val="2400"/>
              </a:spcAft>
            </a:pPr>
            <a:r>
              <a:rPr lang="hu-HU" sz="3000"/>
              <a:t>a képfájlokat és a tulajdonságokat felso-rolásszerűen, </a:t>
            </a:r>
            <a:r>
              <a:rPr lang="hu-HU" sz="3000" b="1" i="1"/>
              <a:t>vesszővel és szóközzel elválasztva</a:t>
            </a:r>
            <a:r>
              <a:rPr lang="hu-HU" sz="3000"/>
              <a:t> kell meghatározni</a:t>
            </a:r>
          </a:p>
          <a:p>
            <a:pPr>
              <a:spcBef>
                <a:spcPts val="0"/>
              </a:spcBef>
              <a:spcAft>
                <a:spcPts val="2400"/>
              </a:spcAft>
            </a:pPr>
            <a:r>
              <a:rPr lang="hu-HU" sz="3000"/>
              <a:t>a képek egymásra rétegződésének sor-</a:t>
            </a:r>
            <a:br>
              <a:rPr lang="hu-HU" sz="3000"/>
            </a:br>
            <a:r>
              <a:rPr lang="hu-HU" sz="3000"/>
              <a:t>rendjét a felsorolás sorrendje szabja meg</a:t>
            </a:r>
            <a:br>
              <a:rPr lang="hu-HU" sz="3000"/>
            </a:br>
            <a:r>
              <a:rPr lang="hu-HU" sz="2700" i="1"/>
              <a:t>(az első kép van legfelül és minden további kép a sorrendnek megfelelően egyre hátrább)</a:t>
            </a:r>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74</a:t>
            </a:fld>
            <a:endParaRPr lang="hu-HU" dirty="0"/>
          </a:p>
        </p:txBody>
      </p:sp>
    </p:spTree>
    <p:extLst>
      <p:ext uri="{BB962C8B-B14F-4D97-AF65-F5344CB8AC3E}">
        <p14:creationId xmlns:p14="http://schemas.microsoft.com/office/powerpoint/2010/main" val="30573075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3. Háttérkép ismétlése</a:t>
            </a:r>
            <a:endParaRPr lang="hu-HU" dirty="0"/>
          </a:p>
        </p:txBody>
      </p:sp>
      <p:sp>
        <p:nvSpPr>
          <p:cNvPr id="3" name="Tartalom helye 2"/>
          <p:cNvSpPr>
            <a:spLocks noGrp="1"/>
          </p:cNvSpPr>
          <p:nvPr>
            <p:ph sz="half" idx="1"/>
          </p:nvPr>
        </p:nvSpPr>
        <p:spPr>
          <a:xfrm>
            <a:off x="1331640" y="1484784"/>
            <a:ext cx="7812360" cy="5234876"/>
          </a:xfrm>
        </p:spPr>
        <p:txBody>
          <a:bodyPr>
            <a:normAutofit/>
          </a:bodyPr>
          <a:lstStyle/>
          <a:p>
            <a:pPr marL="0" indent="0">
              <a:spcBef>
                <a:spcPts val="0"/>
              </a:spcBef>
              <a:buNone/>
            </a:pPr>
            <a:r>
              <a:rPr lang="hu-HU" sz="3200" dirty="0"/>
              <a:t>A háttérképek ismétlődésének jellemzőjét </a:t>
            </a:r>
            <a:r>
              <a:rPr lang="hu-HU" sz="3200" b="1" dirty="0" err="1">
                <a:solidFill>
                  <a:srgbClr val="FF0000"/>
                </a:solidFill>
                <a:latin typeface="Courier New" panose="02070309020205020404" pitchFamily="49" charset="0"/>
                <a:cs typeface="Courier New" panose="02070309020205020404" pitchFamily="49" charset="0"/>
              </a:rPr>
              <a:t>background-repeat</a:t>
            </a:r>
            <a:r>
              <a:rPr lang="hu-HU" sz="3200" dirty="0"/>
              <a:t> értékével adjuk meg:</a:t>
            </a:r>
          </a:p>
          <a:p>
            <a:pPr>
              <a:spcBef>
                <a:spcPts val="300"/>
              </a:spcBef>
            </a:pPr>
            <a:r>
              <a:rPr lang="hu-HU" b="1" dirty="0" err="1">
                <a:solidFill>
                  <a:srgbClr val="FF0000"/>
                </a:solidFill>
              </a:rPr>
              <a:t>repeat</a:t>
            </a:r>
            <a:r>
              <a:rPr lang="hu-HU" dirty="0"/>
              <a:t> (alapértelmezés)</a:t>
            </a:r>
          </a:p>
          <a:p>
            <a:pPr>
              <a:spcBef>
                <a:spcPts val="300"/>
              </a:spcBef>
            </a:pPr>
            <a:r>
              <a:rPr lang="hu-HU" b="1" dirty="0" err="1">
                <a:solidFill>
                  <a:srgbClr val="FF0000"/>
                </a:solidFill>
              </a:rPr>
              <a:t>repeat</a:t>
            </a:r>
            <a:r>
              <a:rPr lang="hu-HU" b="1" dirty="0">
                <a:solidFill>
                  <a:srgbClr val="FF0000"/>
                </a:solidFill>
              </a:rPr>
              <a:t>-x</a:t>
            </a:r>
            <a:r>
              <a:rPr lang="hu-HU" dirty="0"/>
              <a:t> (vízszintes ismétlés)</a:t>
            </a:r>
          </a:p>
          <a:p>
            <a:pPr>
              <a:spcBef>
                <a:spcPts val="300"/>
              </a:spcBef>
            </a:pPr>
            <a:r>
              <a:rPr lang="hu-HU" b="1" dirty="0" err="1">
                <a:solidFill>
                  <a:srgbClr val="FF0000"/>
                </a:solidFill>
              </a:rPr>
              <a:t>repeat</a:t>
            </a:r>
            <a:r>
              <a:rPr lang="hu-HU" b="1" dirty="0">
                <a:solidFill>
                  <a:srgbClr val="FF0000"/>
                </a:solidFill>
              </a:rPr>
              <a:t>-y</a:t>
            </a:r>
            <a:r>
              <a:rPr lang="hu-HU" dirty="0"/>
              <a:t> (függőleges ismétlés)</a:t>
            </a:r>
          </a:p>
          <a:p>
            <a:pPr>
              <a:spcBef>
                <a:spcPts val="300"/>
              </a:spcBef>
            </a:pPr>
            <a:r>
              <a:rPr lang="hu-HU" b="1" dirty="0">
                <a:solidFill>
                  <a:srgbClr val="FF0000"/>
                </a:solidFill>
              </a:rPr>
              <a:t>no-</a:t>
            </a:r>
            <a:r>
              <a:rPr lang="hu-HU" b="1" dirty="0" err="1">
                <a:solidFill>
                  <a:srgbClr val="FF0000"/>
                </a:solidFill>
              </a:rPr>
              <a:t>repeat</a:t>
            </a:r>
            <a:r>
              <a:rPr lang="hu-HU" dirty="0"/>
              <a:t> (nincs ismétlés)</a:t>
            </a:r>
          </a:p>
          <a:p>
            <a:pPr>
              <a:spcBef>
                <a:spcPts val="300"/>
              </a:spcBef>
            </a:pPr>
            <a:r>
              <a:rPr lang="hu-HU" b="1" dirty="0" err="1">
                <a:solidFill>
                  <a:srgbClr val="FF0000"/>
                </a:solidFill>
              </a:rPr>
              <a:t>round</a:t>
            </a:r>
            <a:r>
              <a:rPr lang="hu-HU" dirty="0"/>
              <a:t> (egész számú ismétlés vízszintesen úgy, hogy a kép méretét megnyújtja)</a:t>
            </a:r>
          </a:p>
          <a:p>
            <a:pPr>
              <a:spcBef>
                <a:spcPts val="300"/>
              </a:spcBef>
            </a:pPr>
            <a:r>
              <a:rPr lang="hu-HU" b="1" dirty="0" err="1">
                <a:solidFill>
                  <a:srgbClr val="FF0000"/>
                </a:solidFill>
              </a:rPr>
              <a:t>space</a:t>
            </a:r>
            <a:r>
              <a:rPr lang="hu-HU" dirty="0">
                <a:solidFill>
                  <a:srgbClr val="FF0000"/>
                </a:solidFill>
              </a:rPr>
              <a:t> </a:t>
            </a:r>
            <a:r>
              <a:rPr lang="hu-HU" dirty="0"/>
              <a:t>(egész számú ismétlés úgy, hogy</a:t>
            </a:r>
            <a:br>
              <a:rPr lang="hu-HU" dirty="0"/>
            </a:br>
            <a:r>
              <a:rPr lang="hu-HU" dirty="0"/>
              <a:t>a képek között vízszintesen helyet hagy)</a:t>
            </a:r>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75</a:t>
            </a:fld>
            <a:endParaRPr lang="hu-HU" dirty="0"/>
          </a:p>
        </p:txBody>
      </p:sp>
    </p:spTree>
    <p:extLst>
      <p:ext uri="{BB962C8B-B14F-4D97-AF65-F5344CB8AC3E}">
        <p14:creationId xmlns:p14="http://schemas.microsoft.com/office/powerpoint/2010/main" val="16130046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3. Háttérkép ismétlése</a:t>
            </a:r>
            <a:endParaRPr lang="hu-HU" dirty="0"/>
          </a:p>
        </p:txBody>
      </p:sp>
      <p:sp>
        <p:nvSpPr>
          <p:cNvPr id="3" name="Tartalom helye 2"/>
          <p:cNvSpPr>
            <a:spLocks noGrp="1"/>
          </p:cNvSpPr>
          <p:nvPr>
            <p:ph sz="half" idx="1"/>
          </p:nvPr>
        </p:nvSpPr>
        <p:spPr>
          <a:xfrm>
            <a:off x="1331640" y="1484784"/>
            <a:ext cx="7812360" cy="5234876"/>
          </a:xfrm>
        </p:spPr>
        <p:txBody>
          <a:bodyPr>
            <a:normAutofit/>
          </a:bodyPr>
          <a:lstStyle/>
          <a:p>
            <a:pPr marL="0" indent="0">
              <a:spcBef>
                <a:spcPts val="0"/>
              </a:spcBef>
              <a:buNone/>
            </a:pPr>
            <a:r>
              <a:rPr lang="hu-HU" sz="3200" u="sng"/>
              <a:t>példa</a:t>
            </a:r>
            <a:r>
              <a:rPr lang="hu-HU" sz="3200"/>
              <a:t>:</a:t>
            </a:r>
          </a:p>
          <a:p>
            <a:pPr marL="0" indent="0">
              <a:spcBef>
                <a:spcPts val="600"/>
              </a:spcBef>
              <a:buNone/>
            </a:pPr>
            <a:r>
              <a:rPr lang="hu-HU" sz="3000" b="1">
                <a:solidFill>
                  <a:srgbClr val="0070C0"/>
                </a:solidFill>
                <a:latin typeface="Courier New" panose="02070309020205020404" pitchFamily="49" charset="0"/>
                <a:cs typeface="Courier New" panose="02070309020205020404" pitchFamily="49" charset="0"/>
              </a:rPr>
              <a:t>background-repeat: repeat-x;</a:t>
            </a:r>
          </a:p>
          <a:p>
            <a:pPr marL="0" indent="0">
              <a:spcBef>
                <a:spcPts val="0"/>
              </a:spcBef>
              <a:buNone/>
            </a:pPr>
            <a:r>
              <a:rPr lang="hu-HU" sz="2600" i="1"/>
              <a:t>(egyetlen érték szerepel a tulajdonság mögött)</a:t>
            </a:r>
          </a:p>
          <a:p>
            <a:pPr marL="0" indent="0">
              <a:spcBef>
                <a:spcPts val="1800"/>
              </a:spcBef>
              <a:buNone/>
            </a:pPr>
            <a:r>
              <a:rPr lang="hu-HU" sz="3200"/>
              <a:t>A háttérképek ismétlődésének értéke egy </a:t>
            </a:r>
            <a:r>
              <a:rPr lang="hu-HU" sz="3200" b="1" i="1"/>
              <a:t>összevont alakkal </a:t>
            </a:r>
            <a:r>
              <a:rPr lang="hu-HU" sz="3200"/>
              <a:t>is megadható:</a:t>
            </a:r>
          </a:p>
          <a:p>
            <a:pPr marL="0" indent="0" algn="ctr">
              <a:spcBef>
                <a:spcPts val="1200"/>
              </a:spcBef>
              <a:spcAft>
                <a:spcPts val="1200"/>
              </a:spcAft>
              <a:buNone/>
            </a:pPr>
            <a:r>
              <a:rPr lang="hu-HU" sz="3000" b="1">
                <a:solidFill>
                  <a:srgbClr val="0070C0"/>
                </a:solidFill>
                <a:latin typeface="Courier New" panose="02070309020205020404" pitchFamily="49" charset="0"/>
                <a:cs typeface="Courier New" panose="02070309020205020404" pitchFamily="49" charset="0"/>
              </a:rPr>
              <a:t>background-repeat:</a:t>
            </a:r>
            <a:br>
              <a:rPr lang="hu-HU" sz="3000" b="1">
                <a:solidFill>
                  <a:srgbClr val="0070C0"/>
                </a:solidFill>
                <a:latin typeface="Courier New" panose="02070309020205020404" pitchFamily="49" charset="0"/>
                <a:cs typeface="Courier New" panose="02070309020205020404" pitchFamily="49" charset="0"/>
              </a:rPr>
            </a:br>
            <a:r>
              <a:rPr lang="hu-HU" sz="3000" b="1">
                <a:solidFill>
                  <a:srgbClr val="0070C0"/>
                </a:solidFill>
                <a:latin typeface="Courier New" panose="02070309020205020404" pitchFamily="49" charset="0"/>
                <a:cs typeface="Courier New" panose="02070309020205020404" pitchFamily="49" charset="0"/>
              </a:rPr>
              <a:t>repeat-x no-repeat;</a:t>
            </a:r>
          </a:p>
          <a:p>
            <a:pPr marL="0" indent="0">
              <a:spcBef>
                <a:spcPts val="0"/>
              </a:spcBef>
              <a:buNone/>
            </a:pPr>
            <a:r>
              <a:rPr lang="hu-HU" sz="2600" i="1"/>
              <a:t>(az első érték a vízszintes, a második pedig a függőleges ismétlést jelenti – a kettő között mindig szóköz van!)</a:t>
            </a:r>
          </a:p>
          <a:p>
            <a:pPr marL="0" indent="0">
              <a:spcBef>
                <a:spcPts val="0"/>
              </a:spcBef>
              <a:buNone/>
            </a:pPr>
            <a:endParaRPr lang="hu-HU" sz="3200"/>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76</a:t>
            </a:fld>
            <a:endParaRPr lang="hu-HU" dirty="0"/>
          </a:p>
        </p:txBody>
      </p:sp>
    </p:spTree>
    <p:extLst>
      <p:ext uri="{BB962C8B-B14F-4D97-AF65-F5344CB8AC3E}">
        <p14:creationId xmlns:p14="http://schemas.microsoft.com/office/powerpoint/2010/main" val="40413390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3. Háttérkép ismétlése (f)</a:t>
            </a:r>
            <a:endParaRPr lang="hu-HU" dirty="0"/>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77</a:t>
            </a:fld>
            <a:endParaRPr lang="hu-HU" dirty="0"/>
          </a:p>
        </p:txBody>
      </p:sp>
      <p:sp>
        <p:nvSpPr>
          <p:cNvPr id="8" name="Tartalom helye 2"/>
          <p:cNvSpPr>
            <a:spLocks noGrp="1"/>
          </p:cNvSpPr>
          <p:nvPr>
            <p:ph sz="half" idx="1"/>
          </p:nvPr>
        </p:nvSpPr>
        <p:spPr>
          <a:xfrm>
            <a:off x="1340148" y="1412776"/>
            <a:ext cx="7803852" cy="792088"/>
          </a:xfrm>
        </p:spPr>
        <p:txBody>
          <a:bodyPr>
            <a:normAutofit/>
          </a:bodyPr>
          <a:lstStyle/>
          <a:p>
            <a:pPr marL="0" indent="0" algn="ctr">
              <a:spcBef>
                <a:spcPts val="0"/>
              </a:spcBef>
              <a:buNone/>
            </a:pPr>
            <a:r>
              <a:rPr lang="hu-HU" sz="3200" b="1">
                <a:solidFill>
                  <a:srgbClr val="FF0000"/>
                </a:solidFill>
                <a:latin typeface="Courier New" panose="02070309020205020404" pitchFamily="49" charset="0"/>
                <a:cs typeface="Courier New" panose="02070309020205020404" pitchFamily="49" charset="0"/>
              </a:rPr>
              <a:t>background-repeat: …;</a:t>
            </a:r>
            <a:endParaRPr lang="hu-HU" sz="3200">
              <a:solidFill>
                <a:srgbClr val="FF0000"/>
              </a:solidFill>
            </a:endParaRPr>
          </a:p>
        </p:txBody>
      </p:sp>
      <p:pic>
        <p:nvPicPr>
          <p:cNvPr id="13" name="Kép 12"/>
          <p:cNvPicPr>
            <a:picLocks noChangeAspect="1"/>
          </p:cNvPicPr>
          <p:nvPr/>
        </p:nvPicPr>
        <p:blipFill rotWithShape="1">
          <a:blip r:embed="rId2"/>
          <a:srcRect l="39108" t="26201" r="10581" b="7188"/>
          <a:stretch/>
        </p:blipFill>
        <p:spPr bwMode="auto">
          <a:xfrm>
            <a:off x="2088000" y="2074884"/>
            <a:ext cx="6264696" cy="4662834"/>
          </a:xfrm>
          <a:prstGeom prst="rect">
            <a:avLst/>
          </a:prstGeom>
          <a:ln>
            <a:noFill/>
          </a:ln>
          <a:extLst>
            <a:ext uri="{53640926-AAD7-44D8-BBD7-CCE9431645EC}">
              <a14:shadowObscured xmlns:a14="http://schemas.microsoft.com/office/drawing/2010/main"/>
            </a:ext>
          </a:extLst>
        </p:spPr>
      </p:pic>
      <p:sp>
        <p:nvSpPr>
          <p:cNvPr id="14" name="Szövegdoboz 13"/>
          <p:cNvSpPr txBox="1"/>
          <p:nvPr/>
        </p:nvSpPr>
        <p:spPr>
          <a:xfrm>
            <a:off x="2987824" y="3140968"/>
            <a:ext cx="1368152" cy="523220"/>
          </a:xfrm>
          <a:prstGeom prst="rect">
            <a:avLst/>
          </a:prstGeom>
          <a:solidFill>
            <a:srgbClr val="FF0000"/>
          </a:solidFill>
        </p:spPr>
        <p:txBody>
          <a:bodyPr wrap="square" rtlCol="0">
            <a:spAutoFit/>
          </a:bodyPr>
          <a:lstStyle/>
          <a:p>
            <a:pPr algn="ctr"/>
            <a:r>
              <a:rPr lang="hu-HU" sz="2800">
                <a:solidFill>
                  <a:schemeClr val="bg1"/>
                </a:solidFill>
                <a:latin typeface="Arial" panose="020B0604020202020204" pitchFamily="34" charset="0"/>
                <a:cs typeface="Arial" panose="020B0604020202020204" pitchFamily="34" charset="0"/>
              </a:rPr>
              <a:t>repeat</a:t>
            </a:r>
          </a:p>
        </p:txBody>
      </p:sp>
      <p:sp>
        <p:nvSpPr>
          <p:cNvPr id="15" name="Szövegdoboz 14"/>
          <p:cNvSpPr txBox="1"/>
          <p:nvPr/>
        </p:nvSpPr>
        <p:spPr>
          <a:xfrm>
            <a:off x="6034899" y="3140968"/>
            <a:ext cx="1728192" cy="523220"/>
          </a:xfrm>
          <a:prstGeom prst="rect">
            <a:avLst/>
          </a:prstGeom>
          <a:solidFill>
            <a:srgbClr val="FF0000"/>
          </a:solidFill>
        </p:spPr>
        <p:txBody>
          <a:bodyPr wrap="square" rtlCol="0">
            <a:spAutoFit/>
          </a:bodyPr>
          <a:lstStyle/>
          <a:p>
            <a:pPr algn="ctr"/>
            <a:r>
              <a:rPr lang="hu-HU" sz="2800">
                <a:solidFill>
                  <a:schemeClr val="bg1"/>
                </a:solidFill>
                <a:latin typeface="Arial" panose="020B0604020202020204" pitchFamily="34" charset="0"/>
                <a:cs typeface="Arial" panose="020B0604020202020204" pitchFamily="34" charset="0"/>
              </a:rPr>
              <a:t>repeat-y</a:t>
            </a:r>
          </a:p>
        </p:txBody>
      </p:sp>
      <p:sp>
        <p:nvSpPr>
          <p:cNvPr id="16" name="Szövegdoboz 15"/>
          <p:cNvSpPr txBox="1"/>
          <p:nvPr/>
        </p:nvSpPr>
        <p:spPr>
          <a:xfrm>
            <a:off x="2807804" y="5517232"/>
            <a:ext cx="1728192" cy="523220"/>
          </a:xfrm>
          <a:prstGeom prst="rect">
            <a:avLst/>
          </a:prstGeom>
          <a:solidFill>
            <a:srgbClr val="FF0000"/>
          </a:solidFill>
        </p:spPr>
        <p:txBody>
          <a:bodyPr wrap="square" rtlCol="0">
            <a:spAutoFit/>
          </a:bodyPr>
          <a:lstStyle/>
          <a:p>
            <a:pPr algn="ctr"/>
            <a:r>
              <a:rPr lang="hu-HU" sz="2800">
                <a:solidFill>
                  <a:schemeClr val="bg1"/>
                </a:solidFill>
                <a:latin typeface="Arial" panose="020B0604020202020204" pitchFamily="34" charset="0"/>
                <a:cs typeface="Arial" panose="020B0604020202020204" pitchFamily="34" charset="0"/>
              </a:rPr>
              <a:t>repeat-x</a:t>
            </a:r>
          </a:p>
        </p:txBody>
      </p:sp>
      <p:sp>
        <p:nvSpPr>
          <p:cNvPr id="17" name="Szövegdoboz 16"/>
          <p:cNvSpPr txBox="1"/>
          <p:nvPr/>
        </p:nvSpPr>
        <p:spPr>
          <a:xfrm>
            <a:off x="5926887" y="5517194"/>
            <a:ext cx="1944216" cy="523220"/>
          </a:xfrm>
          <a:prstGeom prst="rect">
            <a:avLst/>
          </a:prstGeom>
          <a:solidFill>
            <a:srgbClr val="FF0000"/>
          </a:solidFill>
        </p:spPr>
        <p:txBody>
          <a:bodyPr wrap="square" rtlCol="0">
            <a:spAutoFit/>
          </a:bodyPr>
          <a:lstStyle/>
          <a:p>
            <a:pPr algn="ctr"/>
            <a:r>
              <a:rPr lang="hu-HU" sz="2800">
                <a:solidFill>
                  <a:schemeClr val="bg1"/>
                </a:solidFill>
                <a:latin typeface="Arial" panose="020B0604020202020204" pitchFamily="34" charset="0"/>
                <a:cs typeface="Arial" panose="020B0604020202020204" pitchFamily="34" charset="0"/>
              </a:rPr>
              <a:t>no-repeat</a:t>
            </a:r>
          </a:p>
        </p:txBody>
      </p:sp>
    </p:spTree>
    <p:extLst>
      <p:ext uri="{BB962C8B-B14F-4D97-AF65-F5344CB8AC3E}">
        <p14:creationId xmlns:p14="http://schemas.microsoft.com/office/powerpoint/2010/main" val="7568890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3. Háttérkép ismétlése (f)</a:t>
            </a:r>
            <a:endParaRPr lang="hu-HU" dirty="0"/>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78</a:t>
            </a:fld>
            <a:endParaRPr lang="hu-HU" dirty="0"/>
          </a:p>
        </p:txBody>
      </p:sp>
      <p:pic>
        <p:nvPicPr>
          <p:cNvPr id="13" name="Kép 12"/>
          <p:cNvPicPr>
            <a:picLocks noChangeAspect="1"/>
          </p:cNvPicPr>
          <p:nvPr/>
        </p:nvPicPr>
        <p:blipFill rotWithShape="1">
          <a:blip r:embed="rId2"/>
          <a:srcRect t="65688" r="49377" b="1652"/>
          <a:stretch/>
        </p:blipFill>
        <p:spPr bwMode="auto">
          <a:xfrm>
            <a:off x="1615984" y="1484785"/>
            <a:ext cx="7132480" cy="2586145"/>
          </a:xfrm>
          <a:prstGeom prst="rect">
            <a:avLst/>
          </a:prstGeom>
          <a:ln>
            <a:noFill/>
          </a:ln>
          <a:extLst>
            <a:ext uri="{53640926-AAD7-44D8-BBD7-CCE9431645EC}">
              <a14:shadowObscured xmlns:a14="http://schemas.microsoft.com/office/drawing/2010/main"/>
            </a:ext>
          </a:extLst>
        </p:spPr>
      </p:pic>
      <p:sp>
        <p:nvSpPr>
          <p:cNvPr id="14" name="Tartalom helye 2"/>
          <p:cNvSpPr>
            <a:spLocks noGrp="1"/>
          </p:cNvSpPr>
          <p:nvPr>
            <p:ph sz="half" idx="1"/>
          </p:nvPr>
        </p:nvSpPr>
        <p:spPr>
          <a:xfrm>
            <a:off x="1475656" y="4068000"/>
            <a:ext cx="3528392" cy="2648730"/>
          </a:xfrm>
        </p:spPr>
        <p:txBody>
          <a:bodyPr>
            <a:normAutofit lnSpcReduction="10000"/>
          </a:bodyPr>
          <a:lstStyle/>
          <a:p>
            <a:pPr marL="0" indent="0" algn="ctr">
              <a:spcBef>
                <a:spcPts val="0"/>
              </a:spcBef>
              <a:spcAft>
                <a:spcPts val="600"/>
              </a:spcAft>
              <a:buNone/>
            </a:pPr>
            <a:r>
              <a:rPr lang="hu-HU" sz="3200" b="1">
                <a:solidFill>
                  <a:srgbClr val="FF0000"/>
                </a:solidFill>
              </a:rPr>
              <a:t>round</a:t>
            </a:r>
          </a:p>
          <a:p>
            <a:pPr marL="0" indent="0" algn="ctr">
              <a:spcBef>
                <a:spcPts val="0"/>
              </a:spcBef>
              <a:buNone/>
            </a:pPr>
            <a:r>
              <a:rPr lang="hu-HU"/>
              <a:t>a háttérkép átmére-teződik, hogy egész számú többszöröse illeszkedjen a helykitöltéshez</a:t>
            </a:r>
          </a:p>
        </p:txBody>
      </p:sp>
      <p:sp>
        <p:nvSpPr>
          <p:cNvPr id="15" name="Tartalom helye 2"/>
          <p:cNvSpPr>
            <a:spLocks noGrp="1"/>
          </p:cNvSpPr>
          <p:nvPr>
            <p:ph sz="half" idx="1"/>
          </p:nvPr>
        </p:nvSpPr>
        <p:spPr>
          <a:xfrm>
            <a:off x="5364000" y="4068000"/>
            <a:ext cx="3528392" cy="2648730"/>
          </a:xfrm>
        </p:spPr>
        <p:txBody>
          <a:bodyPr>
            <a:normAutofit lnSpcReduction="10000"/>
          </a:bodyPr>
          <a:lstStyle/>
          <a:p>
            <a:pPr marL="0" indent="0" algn="ctr">
              <a:spcBef>
                <a:spcPts val="0"/>
              </a:spcBef>
              <a:spcAft>
                <a:spcPts val="600"/>
              </a:spcAft>
              <a:buNone/>
            </a:pPr>
            <a:r>
              <a:rPr lang="hu-HU" sz="3200" b="1">
                <a:solidFill>
                  <a:srgbClr val="FF0000"/>
                </a:solidFill>
              </a:rPr>
              <a:t>space</a:t>
            </a:r>
          </a:p>
          <a:p>
            <a:pPr marL="0" indent="0" algn="ctr">
              <a:spcBef>
                <a:spcPts val="0"/>
              </a:spcBef>
              <a:buNone/>
            </a:pPr>
            <a:r>
              <a:rPr lang="hu-HU"/>
              <a:t>az első és az utolsó kép a háttér szélei-hez illeszkedik, a többi között pedig térköz lesz</a:t>
            </a:r>
          </a:p>
        </p:txBody>
      </p:sp>
    </p:spTree>
    <p:extLst>
      <p:ext uri="{BB962C8B-B14F-4D97-AF65-F5344CB8AC3E}">
        <p14:creationId xmlns:p14="http://schemas.microsoft.com/office/powerpoint/2010/main" val="31673608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4. Háttérkép elhelyezése</a:t>
            </a:r>
            <a:endParaRPr lang="hu-HU" dirty="0"/>
          </a:p>
        </p:txBody>
      </p:sp>
      <p:sp>
        <p:nvSpPr>
          <p:cNvPr id="3" name="Tartalom helye 2"/>
          <p:cNvSpPr>
            <a:spLocks noGrp="1"/>
          </p:cNvSpPr>
          <p:nvPr>
            <p:ph sz="half" idx="1"/>
          </p:nvPr>
        </p:nvSpPr>
        <p:spPr>
          <a:xfrm>
            <a:off x="1331640" y="1484784"/>
            <a:ext cx="7812360" cy="5234876"/>
          </a:xfrm>
        </p:spPr>
        <p:txBody>
          <a:bodyPr>
            <a:normAutofit fontScale="92500" lnSpcReduction="10000"/>
          </a:bodyPr>
          <a:lstStyle/>
          <a:p>
            <a:pPr marL="0" indent="0">
              <a:spcBef>
                <a:spcPts val="0"/>
              </a:spcBef>
              <a:spcAft>
                <a:spcPts val="1800"/>
              </a:spcAft>
              <a:buNone/>
            </a:pPr>
            <a:r>
              <a:rPr lang="hu-HU" sz="3200"/>
              <a:t>A háttérképek elhelyezésén jellemzőjét </a:t>
            </a:r>
            <a:r>
              <a:rPr lang="hu-HU" sz="3200" b="1">
                <a:solidFill>
                  <a:srgbClr val="FF0000"/>
                </a:solidFill>
                <a:latin typeface="Courier New" panose="02070309020205020404" pitchFamily="49" charset="0"/>
                <a:cs typeface="Courier New" panose="02070309020205020404" pitchFamily="49" charset="0"/>
              </a:rPr>
              <a:t>background-position</a:t>
            </a:r>
            <a:r>
              <a:rPr lang="hu-HU" sz="3200"/>
              <a:t> értékéivel adjuk meg:</a:t>
            </a:r>
          </a:p>
          <a:p>
            <a:pPr marL="0" indent="0" algn="ctr">
              <a:spcBef>
                <a:spcPts val="0"/>
              </a:spcBef>
              <a:buNone/>
            </a:pPr>
            <a:r>
              <a:rPr lang="hu-HU" sz="3200" b="1">
                <a:solidFill>
                  <a:srgbClr val="FF0000"/>
                </a:solidFill>
                <a:latin typeface="Courier New" panose="02070309020205020404" pitchFamily="49" charset="0"/>
                <a:cs typeface="Courier New" panose="02070309020205020404" pitchFamily="49" charset="0"/>
              </a:rPr>
              <a:t>background-position-x: függ;</a:t>
            </a:r>
          </a:p>
          <a:p>
            <a:pPr marL="0" indent="0" algn="ctr">
              <a:spcBef>
                <a:spcPts val="0"/>
              </a:spcBef>
              <a:spcAft>
                <a:spcPts val="600"/>
              </a:spcAft>
              <a:buNone/>
            </a:pPr>
            <a:r>
              <a:rPr lang="hu-HU" sz="2600" i="1"/>
              <a:t>(ha vízszintesen ismételjük, akkor</a:t>
            </a:r>
            <a:br>
              <a:rPr lang="hu-HU" sz="2600" i="1"/>
            </a:br>
            <a:r>
              <a:rPr lang="hu-HU" sz="2600" i="1"/>
              <a:t>függőlegesen van értelme igazítani)</a:t>
            </a:r>
          </a:p>
          <a:p>
            <a:pPr marL="0" indent="0" algn="ctr">
              <a:spcBef>
                <a:spcPts val="0"/>
              </a:spcBef>
              <a:buNone/>
            </a:pPr>
            <a:r>
              <a:rPr lang="hu-HU" sz="3200" b="1">
                <a:solidFill>
                  <a:srgbClr val="FF0000"/>
                </a:solidFill>
                <a:latin typeface="Courier New" panose="02070309020205020404" pitchFamily="49" charset="0"/>
                <a:cs typeface="Courier New" panose="02070309020205020404" pitchFamily="49" charset="0"/>
              </a:rPr>
              <a:t>background-position-y: vízsz;</a:t>
            </a:r>
          </a:p>
          <a:p>
            <a:pPr marL="0" indent="0" algn="ctr">
              <a:spcBef>
                <a:spcPts val="0"/>
              </a:spcBef>
              <a:buNone/>
            </a:pPr>
            <a:r>
              <a:rPr lang="hu-HU" sz="2600" i="1"/>
              <a:t>(ha függőlegesen ismételjük, akkor</a:t>
            </a:r>
            <a:br>
              <a:rPr lang="hu-HU" sz="2600" i="1"/>
            </a:br>
            <a:r>
              <a:rPr lang="hu-HU" sz="2600" i="1"/>
              <a:t>vízszintesen van értelme igazítani)</a:t>
            </a:r>
            <a:endParaRPr lang="hu-HU" sz="2600" b="1">
              <a:solidFill>
                <a:srgbClr val="FF0000"/>
              </a:solidFill>
              <a:latin typeface="Courier New" panose="02070309020205020404" pitchFamily="49" charset="0"/>
              <a:cs typeface="Courier New" panose="02070309020205020404" pitchFamily="49" charset="0"/>
            </a:endParaRPr>
          </a:p>
          <a:p>
            <a:pPr marL="0" indent="0" algn="ctr">
              <a:spcBef>
                <a:spcPts val="1200"/>
              </a:spcBef>
              <a:spcAft>
                <a:spcPts val="1200"/>
              </a:spcAft>
              <a:buNone/>
            </a:pPr>
            <a:r>
              <a:rPr lang="hu-HU" sz="3200"/>
              <a:t>VAGY</a:t>
            </a:r>
            <a:br>
              <a:rPr lang="hu-HU" sz="3200"/>
            </a:br>
            <a:r>
              <a:rPr lang="hu-HU" sz="3200" b="1">
                <a:solidFill>
                  <a:srgbClr val="FF0000"/>
                </a:solidFill>
                <a:latin typeface="Courier New" panose="02070309020205020404" pitchFamily="49" charset="0"/>
                <a:cs typeface="Courier New" panose="02070309020205020404" pitchFamily="49" charset="0"/>
              </a:rPr>
              <a:t>background-position: vízsz függ;</a:t>
            </a:r>
            <a:br>
              <a:rPr lang="hu-HU" sz="3200" b="1">
                <a:solidFill>
                  <a:srgbClr val="FF0000"/>
                </a:solidFill>
                <a:latin typeface="Courier New" panose="02070309020205020404" pitchFamily="49" charset="0"/>
                <a:cs typeface="Courier New" panose="02070309020205020404" pitchFamily="49" charset="0"/>
              </a:rPr>
            </a:br>
            <a:r>
              <a:rPr lang="hu-HU" sz="2600" i="1"/>
              <a:t>(összevont alakkal)</a:t>
            </a:r>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79</a:t>
            </a:fld>
            <a:endParaRPr lang="hu-HU" dirty="0"/>
          </a:p>
        </p:txBody>
      </p:sp>
    </p:spTree>
    <p:extLst>
      <p:ext uri="{BB962C8B-B14F-4D97-AF65-F5344CB8AC3E}">
        <p14:creationId xmlns:p14="http://schemas.microsoft.com/office/powerpoint/2010/main" val="1172616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A dobozmodell – részek (folyt)</a:t>
            </a:r>
          </a:p>
        </p:txBody>
      </p:sp>
      <p:sp>
        <p:nvSpPr>
          <p:cNvPr id="3" name="Tartalom helye 2"/>
          <p:cNvSpPr>
            <a:spLocks noGrp="1"/>
          </p:cNvSpPr>
          <p:nvPr>
            <p:ph idx="1"/>
          </p:nvPr>
        </p:nvSpPr>
        <p:spPr>
          <a:xfrm>
            <a:off x="1331640" y="1428736"/>
            <a:ext cx="7632848" cy="5429264"/>
          </a:xfrm>
        </p:spPr>
        <p:txBody>
          <a:bodyPr>
            <a:normAutofit/>
          </a:bodyPr>
          <a:lstStyle/>
          <a:p>
            <a:pPr marL="0" indent="0">
              <a:buNone/>
            </a:pPr>
            <a:r>
              <a:rPr lang="hu-HU" u="sng" dirty="0"/>
              <a:t>Általános tulajdonságok</a:t>
            </a:r>
            <a:r>
              <a:rPr lang="hu-HU" dirty="0"/>
              <a:t>:</a:t>
            </a:r>
          </a:p>
          <a:p>
            <a:pPr marL="274638" indent="-274638"/>
            <a:r>
              <a:rPr lang="hu-HU" sz="2800" dirty="0"/>
              <a:t>a margó, a szegély, a </a:t>
            </a:r>
            <a:r>
              <a:rPr lang="hu-HU" sz="2800" dirty="0" err="1"/>
              <a:t>padding</a:t>
            </a:r>
            <a:r>
              <a:rPr lang="hu-HU" sz="2800" dirty="0"/>
              <a:t> és a tartalom </a:t>
            </a:r>
            <a:r>
              <a:rPr lang="hu-HU" sz="2800" b="1" dirty="0"/>
              <a:t>mérete külön-külön változtatható</a:t>
            </a:r>
          </a:p>
          <a:p>
            <a:pPr marL="274638" indent="-274638"/>
            <a:r>
              <a:rPr lang="hu-HU" sz="2800" dirty="0"/>
              <a:t>az </a:t>
            </a:r>
            <a:r>
              <a:rPr lang="hu-HU" sz="2800" b="1" dirty="0"/>
              <a:t>egyes elemek </a:t>
            </a:r>
            <a:r>
              <a:rPr lang="hu-HU" sz="2800" dirty="0"/>
              <a:t>(margó, szegély, </a:t>
            </a:r>
            <a:r>
              <a:rPr lang="hu-HU" sz="2800" dirty="0" err="1"/>
              <a:t>padding</a:t>
            </a:r>
            <a:r>
              <a:rPr lang="hu-HU" sz="2800" dirty="0"/>
              <a:t>)</a:t>
            </a:r>
            <a:br>
              <a:rPr lang="hu-HU" sz="2800" dirty="0"/>
            </a:br>
            <a:r>
              <a:rPr lang="hu-HU" sz="2800" dirty="0"/>
              <a:t>a doboz egyes oldalain vagy akár mindenütt </a:t>
            </a:r>
            <a:r>
              <a:rPr lang="hu-HU" sz="2800" b="1" dirty="0"/>
              <a:t>hiányozhatnak</a:t>
            </a:r>
          </a:p>
          <a:p>
            <a:pPr marL="274638" indent="-274638"/>
            <a:r>
              <a:rPr lang="hu-HU" sz="2800" dirty="0"/>
              <a:t>a </a:t>
            </a:r>
            <a:r>
              <a:rPr lang="hu-HU" sz="2800" b="1" dirty="0"/>
              <a:t>margó</a:t>
            </a:r>
            <a:r>
              <a:rPr lang="hu-HU" sz="2800" dirty="0"/>
              <a:t> lehet </a:t>
            </a:r>
            <a:r>
              <a:rPr lang="hu-HU" sz="2800" b="1" dirty="0"/>
              <a:t>negatív értékű </a:t>
            </a:r>
            <a:r>
              <a:rPr lang="hu-HU" sz="2800" dirty="0"/>
              <a:t>is (</a:t>
            </a:r>
            <a:r>
              <a:rPr lang="hu-HU" sz="2800" i="1" dirty="0"/>
              <a:t>átfedés</a:t>
            </a:r>
            <a:r>
              <a:rPr lang="hu-HU" sz="2800" dirty="0"/>
              <a:t>)</a:t>
            </a:r>
          </a:p>
          <a:p>
            <a:pPr marL="274638" indent="-274638"/>
            <a:r>
              <a:rPr lang="hu-HU" dirty="0"/>
              <a:t>a </a:t>
            </a:r>
            <a:r>
              <a:rPr lang="hu-HU" dirty="0" err="1"/>
              <a:t>padding</a:t>
            </a:r>
            <a:r>
              <a:rPr lang="hu-HU" dirty="0"/>
              <a:t> háttérszíne megegyezik a tartalom színével</a:t>
            </a:r>
          </a:p>
          <a:p>
            <a:pPr marL="274638" indent="-274638"/>
            <a:r>
              <a:rPr lang="hu-HU" b="1" dirty="0"/>
              <a:t>a margó mindig átlátszó</a:t>
            </a:r>
            <a:r>
              <a:rPr lang="hu-HU" dirty="0"/>
              <a:t>, így a szülő elem állandóan látható marad</a:t>
            </a:r>
          </a:p>
        </p:txBody>
      </p:sp>
      <p:sp>
        <p:nvSpPr>
          <p:cNvPr id="4" name="Dia számának helye 3"/>
          <p:cNvSpPr>
            <a:spLocks noGrp="1"/>
          </p:cNvSpPr>
          <p:nvPr>
            <p:ph type="sldNum" sz="quarter" idx="12"/>
          </p:nvPr>
        </p:nvSpPr>
        <p:spPr/>
        <p:txBody>
          <a:bodyPr/>
          <a:lstStyle/>
          <a:p>
            <a:fld id="{4DC61DD4-7DED-4AA4-9E5A-5F7D420479A6}" type="slidenum">
              <a:rPr lang="hu-HU" smtClean="0"/>
              <a:pPr/>
              <a:t>8</a:t>
            </a:fld>
            <a:endParaRPr lang="hu-HU" dirty="0"/>
          </a:p>
        </p:txBody>
      </p:sp>
    </p:spTree>
    <p:extLst>
      <p:ext uri="{BB962C8B-B14F-4D97-AF65-F5344CB8AC3E}">
        <p14:creationId xmlns:p14="http://schemas.microsoft.com/office/powerpoint/2010/main" val="1624173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4. Háttérkép elhelyezése (f)</a:t>
            </a:r>
            <a:endParaRPr lang="hu-HU" dirty="0"/>
          </a:p>
        </p:txBody>
      </p:sp>
      <p:sp>
        <p:nvSpPr>
          <p:cNvPr id="3" name="Tartalom helye 2"/>
          <p:cNvSpPr>
            <a:spLocks noGrp="1"/>
          </p:cNvSpPr>
          <p:nvPr>
            <p:ph sz="half" idx="1"/>
          </p:nvPr>
        </p:nvSpPr>
        <p:spPr>
          <a:xfrm>
            <a:off x="1331640" y="1484784"/>
            <a:ext cx="7812360" cy="5234876"/>
          </a:xfrm>
        </p:spPr>
        <p:txBody>
          <a:bodyPr>
            <a:normAutofit/>
          </a:bodyPr>
          <a:lstStyle/>
          <a:p>
            <a:pPr marL="0" indent="0">
              <a:spcBef>
                <a:spcPts val="0"/>
              </a:spcBef>
              <a:buNone/>
            </a:pPr>
            <a:r>
              <a:rPr lang="hu-HU" sz="3200"/>
              <a:t>A háttérkép </a:t>
            </a:r>
            <a:r>
              <a:rPr lang="hu-HU" sz="3200" u="sng"/>
              <a:t>elhelyezésének értékét többféle módon </a:t>
            </a:r>
            <a:r>
              <a:rPr lang="hu-HU" sz="3200"/>
              <a:t>is meghatározhatjuk:</a:t>
            </a:r>
          </a:p>
          <a:p>
            <a:pPr>
              <a:spcBef>
                <a:spcPts val="600"/>
              </a:spcBef>
            </a:pPr>
            <a:r>
              <a:rPr lang="hu-HU" b="1" i="1"/>
              <a:t>névvel</a:t>
            </a:r>
            <a:r>
              <a:rPr lang="hu-HU"/>
              <a:t>: </a:t>
            </a:r>
            <a:r>
              <a:rPr lang="hu-HU" b="1">
                <a:solidFill>
                  <a:srgbClr val="FF0000"/>
                </a:solidFill>
              </a:rPr>
              <a:t>left</a:t>
            </a:r>
            <a:r>
              <a:rPr lang="hu-HU"/>
              <a:t> (balra), </a:t>
            </a:r>
            <a:r>
              <a:rPr lang="hu-HU" b="1">
                <a:solidFill>
                  <a:srgbClr val="FF0000"/>
                </a:solidFill>
              </a:rPr>
              <a:t>right</a:t>
            </a:r>
            <a:r>
              <a:rPr lang="hu-HU"/>
              <a:t> (jobbra), </a:t>
            </a:r>
            <a:r>
              <a:rPr lang="hu-HU" b="1">
                <a:solidFill>
                  <a:srgbClr val="FF0000"/>
                </a:solidFill>
              </a:rPr>
              <a:t>top</a:t>
            </a:r>
            <a:r>
              <a:rPr lang="hu-HU"/>
              <a:t> (felül), </a:t>
            </a:r>
            <a:r>
              <a:rPr lang="hu-HU" b="1">
                <a:solidFill>
                  <a:srgbClr val="FF0000"/>
                </a:solidFill>
              </a:rPr>
              <a:t>bottom</a:t>
            </a:r>
            <a:r>
              <a:rPr lang="hu-HU"/>
              <a:t> (alul), </a:t>
            </a:r>
            <a:r>
              <a:rPr lang="hu-HU" b="1">
                <a:solidFill>
                  <a:srgbClr val="FF0000"/>
                </a:solidFill>
              </a:rPr>
              <a:t>center</a:t>
            </a:r>
            <a:r>
              <a:rPr lang="hu-HU"/>
              <a:t> (középre)</a:t>
            </a:r>
          </a:p>
          <a:p>
            <a:pPr>
              <a:spcBef>
                <a:spcPts val="600"/>
              </a:spcBef>
            </a:pPr>
            <a:r>
              <a:rPr lang="hu-HU" b="1" i="1"/>
              <a:t>%-értékkel</a:t>
            </a:r>
            <a:r>
              <a:rPr lang="hu-HU"/>
              <a:t>: pl. a 0% 0% a bal alsó sarok, 50% 50% az elem közepe</a:t>
            </a:r>
          </a:p>
          <a:p>
            <a:pPr>
              <a:spcBef>
                <a:spcPts val="600"/>
              </a:spcBef>
            </a:pPr>
            <a:r>
              <a:rPr lang="hu-HU" b="1" i="1"/>
              <a:t>képpontban</a:t>
            </a:r>
            <a:r>
              <a:rPr lang="hu-HU"/>
              <a:t>: a szülőelemhez képest a megfelelő irányokban a megadott kép-pontértékkel eltolva: pl. 50px 100px</a:t>
            </a:r>
          </a:p>
          <a:p>
            <a:pPr marL="0" indent="0">
              <a:spcBef>
                <a:spcPts val="1200"/>
              </a:spcBef>
              <a:buNone/>
            </a:pPr>
            <a:r>
              <a:rPr lang="hu-HU" sz="2400" i="1"/>
              <a:t>(lehet + és – is; negatív érték esetén az adott elem értékeihez képest kifelé történik a pozicionálás)</a:t>
            </a:r>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80</a:t>
            </a:fld>
            <a:endParaRPr lang="hu-HU" dirty="0"/>
          </a:p>
        </p:txBody>
      </p:sp>
    </p:spTree>
    <p:extLst>
      <p:ext uri="{BB962C8B-B14F-4D97-AF65-F5344CB8AC3E}">
        <p14:creationId xmlns:p14="http://schemas.microsoft.com/office/powerpoint/2010/main" val="29333386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4. Háttérkép elhelyezése (f)</a:t>
            </a:r>
            <a:endParaRPr lang="hu-HU" dirty="0"/>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81</a:t>
            </a:fld>
            <a:endParaRPr lang="hu-HU" dirty="0"/>
          </a:p>
        </p:txBody>
      </p:sp>
      <p:pic>
        <p:nvPicPr>
          <p:cNvPr id="6" name="Kép 5"/>
          <p:cNvPicPr>
            <a:picLocks noChangeAspect="1"/>
          </p:cNvPicPr>
          <p:nvPr/>
        </p:nvPicPr>
        <p:blipFill rotWithShape="1">
          <a:blip r:embed="rId2"/>
          <a:srcRect l="11618" t="26571" r="19960" b="40211"/>
          <a:stretch/>
        </p:blipFill>
        <p:spPr bwMode="auto">
          <a:xfrm>
            <a:off x="1332000" y="3672000"/>
            <a:ext cx="7632000" cy="2083196"/>
          </a:xfrm>
          <a:prstGeom prst="rect">
            <a:avLst/>
          </a:prstGeom>
          <a:ln>
            <a:noFill/>
          </a:ln>
          <a:extLst>
            <a:ext uri="{53640926-AAD7-44D8-BBD7-CCE9431645EC}">
              <a14:shadowObscured xmlns:a14="http://schemas.microsoft.com/office/drawing/2010/main"/>
            </a:ext>
          </a:extLst>
        </p:spPr>
      </p:pic>
      <p:sp>
        <p:nvSpPr>
          <p:cNvPr id="7" name="Szövegdoboz 6"/>
          <p:cNvSpPr txBox="1"/>
          <p:nvPr/>
        </p:nvSpPr>
        <p:spPr>
          <a:xfrm>
            <a:off x="1835696" y="5849346"/>
            <a:ext cx="1368152" cy="523220"/>
          </a:xfrm>
          <a:prstGeom prst="rect">
            <a:avLst/>
          </a:prstGeom>
          <a:solidFill>
            <a:srgbClr val="FF0000"/>
          </a:solidFill>
        </p:spPr>
        <p:txBody>
          <a:bodyPr wrap="square" rtlCol="0">
            <a:spAutoFit/>
          </a:bodyPr>
          <a:lstStyle/>
          <a:p>
            <a:pPr algn="ctr"/>
            <a:r>
              <a:rPr lang="hu-HU" sz="2800">
                <a:solidFill>
                  <a:schemeClr val="bg1"/>
                </a:solidFill>
                <a:latin typeface="Arial" panose="020B0604020202020204" pitchFamily="34" charset="0"/>
                <a:cs typeface="Arial" panose="020B0604020202020204" pitchFamily="34" charset="0"/>
              </a:rPr>
              <a:t>top</a:t>
            </a:r>
          </a:p>
        </p:txBody>
      </p:sp>
      <p:sp>
        <p:nvSpPr>
          <p:cNvPr id="8" name="Tartalom helye 2"/>
          <p:cNvSpPr>
            <a:spLocks noGrp="1"/>
          </p:cNvSpPr>
          <p:nvPr>
            <p:ph sz="half" idx="1"/>
          </p:nvPr>
        </p:nvSpPr>
        <p:spPr>
          <a:xfrm>
            <a:off x="1337070" y="1412776"/>
            <a:ext cx="7645378" cy="2088232"/>
          </a:xfrm>
        </p:spPr>
        <p:txBody>
          <a:bodyPr>
            <a:normAutofit/>
          </a:bodyPr>
          <a:lstStyle/>
          <a:p>
            <a:pPr marL="0" indent="0" algn="ctr">
              <a:spcBef>
                <a:spcPts val="0"/>
              </a:spcBef>
              <a:spcAft>
                <a:spcPts val="600"/>
              </a:spcAft>
              <a:buNone/>
            </a:pPr>
            <a:r>
              <a:rPr lang="hu-HU" sz="3200" b="1">
                <a:solidFill>
                  <a:srgbClr val="0070C0"/>
                </a:solidFill>
              </a:rPr>
              <a:t>{ background-repeat: repeat-x; }</a:t>
            </a:r>
            <a:r>
              <a:rPr lang="hu-HU" sz="3200">
                <a:solidFill>
                  <a:srgbClr val="FF0000"/>
                </a:solidFill>
              </a:rPr>
              <a:t> </a:t>
            </a:r>
            <a:r>
              <a:rPr lang="hu-HU" sz="3200"/>
              <a:t>esetén az </a:t>
            </a:r>
            <a:r>
              <a:rPr lang="hu-HU" sz="3200" b="1" i="1">
                <a:solidFill>
                  <a:srgbClr val="FF0000"/>
                </a:solidFill>
              </a:rPr>
              <a:t>egymás mellett vízszintesen </a:t>
            </a:r>
            <a:r>
              <a:rPr lang="hu-HU" sz="3200"/>
              <a:t>ismétlődő háttérképet függőlegesen lehet elhelyezni az adott elemben:</a:t>
            </a:r>
            <a:endParaRPr lang="hu-HU" sz="3200" b="1"/>
          </a:p>
        </p:txBody>
      </p:sp>
      <p:sp>
        <p:nvSpPr>
          <p:cNvPr id="9" name="Szövegdoboz 8"/>
          <p:cNvSpPr txBox="1"/>
          <p:nvPr/>
        </p:nvSpPr>
        <p:spPr>
          <a:xfrm>
            <a:off x="4473148" y="5849346"/>
            <a:ext cx="1368152" cy="523220"/>
          </a:xfrm>
          <a:prstGeom prst="rect">
            <a:avLst/>
          </a:prstGeom>
          <a:solidFill>
            <a:srgbClr val="FF0000"/>
          </a:solidFill>
        </p:spPr>
        <p:txBody>
          <a:bodyPr wrap="square" rtlCol="0">
            <a:spAutoFit/>
          </a:bodyPr>
          <a:lstStyle/>
          <a:p>
            <a:pPr algn="ctr"/>
            <a:r>
              <a:rPr lang="hu-HU" sz="2800">
                <a:solidFill>
                  <a:schemeClr val="bg1"/>
                </a:solidFill>
                <a:latin typeface="Arial" panose="020B0604020202020204" pitchFamily="34" charset="0"/>
                <a:cs typeface="Arial" panose="020B0604020202020204" pitchFamily="34" charset="0"/>
              </a:rPr>
              <a:t>center</a:t>
            </a:r>
          </a:p>
        </p:txBody>
      </p:sp>
      <p:sp>
        <p:nvSpPr>
          <p:cNvPr id="10" name="Szövegdoboz 9"/>
          <p:cNvSpPr txBox="1"/>
          <p:nvPr/>
        </p:nvSpPr>
        <p:spPr>
          <a:xfrm>
            <a:off x="7092280" y="5849346"/>
            <a:ext cx="1368152" cy="523220"/>
          </a:xfrm>
          <a:prstGeom prst="rect">
            <a:avLst/>
          </a:prstGeom>
          <a:solidFill>
            <a:srgbClr val="FF0000"/>
          </a:solidFill>
        </p:spPr>
        <p:txBody>
          <a:bodyPr wrap="square" rtlCol="0">
            <a:spAutoFit/>
          </a:bodyPr>
          <a:lstStyle/>
          <a:p>
            <a:pPr algn="ctr"/>
            <a:r>
              <a:rPr lang="hu-HU" sz="2800">
                <a:solidFill>
                  <a:schemeClr val="bg1"/>
                </a:solidFill>
                <a:latin typeface="Arial" panose="020B0604020202020204" pitchFamily="34" charset="0"/>
                <a:cs typeface="Arial" panose="020B0604020202020204" pitchFamily="34" charset="0"/>
              </a:rPr>
              <a:t>bottom</a:t>
            </a:r>
          </a:p>
        </p:txBody>
      </p:sp>
      <p:sp>
        <p:nvSpPr>
          <p:cNvPr id="11" name="Tartalom helye 2"/>
          <p:cNvSpPr>
            <a:spLocks noGrp="1"/>
          </p:cNvSpPr>
          <p:nvPr>
            <p:ph sz="half" idx="1"/>
          </p:nvPr>
        </p:nvSpPr>
        <p:spPr>
          <a:xfrm>
            <a:off x="1332000" y="6372566"/>
            <a:ext cx="2375904" cy="344164"/>
          </a:xfrm>
        </p:spPr>
        <p:txBody>
          <a:bodyPr>
            <a:noAutofit/>
          </a:bodyPr>
          <a:lstStyle/>
          <a:p>
            <a:pPr marL="0" indent="0" algn="ctr">
              <a:spcBef>
                <a:spcPts val="0"/>
              </a:spcBef>
              <a:spcAft>
                <a:spcPts val="600"/>
              </a:spcAft>
              <a:buNone/>
            </a:pPr>
            <a:r>
              <a:rPr lang="hu-HU" sz="2200" i="1"/>
              <a:t>(alapértelmezés)</a:t>
            </a:r>
          </a:p>
        </p:txBody>
      </p:sp>
    </p:spTree>
    <p:extLst>
      <p:ext uri="{BB962C8B-B14F-4D97-AF65-F5344CB8AC3E}">
        <p14:creationId xmlns:p14="http://schemas.microsoft.com/office/powerpoint/2010/main" val="9580046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4. Háttérkép elhelyezése (f)</a:t>
            </a:r>
            <a:endParaRPr lang="hu-HU" dirty="0"/>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82</a:t>
            </a:fld>
            <a:endParaRPr lang="hu-HU" dirty="0"/>
          </a:p>
        </p:txBody>
      </p:sp>
      <p:sp>
        <p:nvSpPr>
          <p:cNvPr id="7" name="Szövegdoboz 6"/>
          <p:cNvSpPr txBox="1"/>
          <p:nvPr/>
        </p:nvSpPr>
        <p:spPr>
          <a:xfrm>
            <a:off x="1835696" y="5849346"/>
            <a:ext cx="1368152" cy="523220"/>
          </a:xfrm>
          <a:prstGeom prst="rect">
            <a:avLst/>
          </a:prstGeom>
          <a:solidFill>
            <a:srgbClr val="FF0000"/>
          </a:solidFill>
        </p:spPr>
        <p:txBody>
          <a:bodyPr wrap="square" rtlCol="0">
            <a:spAutoFit/>
          </a:bodyPr>
          <a:lstStyle/>
          <a:p>
            <a:pPr algn="ctr"/>
            <a:r>
              <a:rPr lang="hu-HU" sz="2800">
                <a:solidFill>
                  <a:schemeClr val="bg1"/>
                </a:solidFill>
                <a:latin typeface="Arial" panose="020B0604020202020204" pitchFamily="34" charset="0"/>
                <a:cs typeface="Arial" panose="020B0604020202020204" pitchFamily="34" charset="0"/>
              </a:rPr>
              <a:t>left</a:t>
            </a:r>
          </a:p>
        </p:txBody>
      </p:sp>
      <p:sp>
        <p:nvSpPr>
          <p:cNvPr id="8" name="Tartalom helye 2"/>
          <p:cNvSpPr>
            <a:spLocks noGrp="1"/>
          </p:cNvSpPr>
          <p:nvPr>
            <p:ph sz="half" idx="1"/>
          </p:nvPr>
        </p:nvSpPr>
        <p:spPr>
          <a:xfrm>
            <a:off x="1337070" y="1412776"/>
            <a:ext cx="7645378" cy="2088232"/>
          </a:xfrm>
        </p:spPr>
        <p:txBody>
          <a:bodyPr>
            <a:normAutofit/>
          </a:bodyPr>
          <a:lstStyle/>
          <a:p>
            <a:pPr marL="0" indent="0" algn="ctr">
              <a:spcBef>
                <a:spcPts val="0"/>
              </a:spcBef>
              <a:spcAft>
                <a:spcPts val="600"/>
              </a:spcAft>
              <a:buNone/>
            </a:pPr>
            <a:r>
              <a:rPr lang="hu-HU" sz="3200" b="1">
                <a:solidFill>
                  <a:srgbClr val="0070C0"/>
                </a:solidFill>
              </a:rPr>
              <a:t>{ background-repeat: repeat-y; }</a:t>
            </a:r>
            <a:r>
              <a:rPr lang="hu-HU" sz="3200">
                <a:solidFill>
                  <a:srgbClr val="FF0000"/>
                </a:solidFill>
              </a:rPr>
              <a:t> </a:t>
            </a:r>
            <a:r>
              <a:rPr lang="hu-HU" sz="3200"/>
              <a:t>esetén az </a:t>
            </a:r>
            <a:r>
              <a:rPr lang="hu-HU" sz="3200" b="1" i="1">
                <a:solidFill>
                  <a:srgbClr val="FF0000"/>
                </a:solidFill>
              </a:rPr>
              <a:t>egymás alatt függőlegesen </a:t>
            </a:r>
            <a:r>
              <a:rPr lang="hu-HU" sz="3200"/>
              <a:t>háttérképet vízszintesen lehet elhelyezni az adott elemben:</a:t>
            </a:r>
            <a:endParaRPr lang="hu-HU" sz="3200" b="1"/>
          </a:p>
        </p:txBody>
      </p:sp>
      <p:sp>
        <p:nvSpPr>
          <p:cNvPr id="9" name="Szövegdoboz 8"/>
          <p:cNvSpPr txBox="1"/>
          <p:nvPr/>
        </p:nvSpPr>
        <p:spPr>
          <a:xfrm>
            <a:off x="4473148" y="5849346"/>
            <a:ext cx="1368152" cy="523220"/>
          </a:xfrm>
          <a:prstGeom prst="rect">
            <a:avLst/>
          </a:prstGeom>
          <a:solidFill>
            <a:srgbClr val="FF0000"/>
          </a:solidFill>
        </p:spPr>
        <p:txBody>
          <a:bodyPr wrap="square" rtlCol="0">
            <a:spAutoFit/>
          </a:bodyPr>
          <a:lstStyle/>
          <a:p>
            <a:pPr algn="ctr"/>
            <a:r>
              <a:rPr lang="hu-HU" sz="2800">
                <a:solidFill>
                  <a:schemeClr val="bg1"/>
                </a:solidFill>
                <a:latin typeface="Arial" panose="020B0604020202020204" pitchFamily="34" charset="0"/>
                <a:cs typeface="Arial" panose="020B0604020202020204" pitchFamily="34" charset="0"/>
              </a:rPr>
              <a:t>center</a:t>
            </a:r>
          </a:p>
        </p:txBody>
      </p:sp>
      <p:sp>
        <p:nvSpPr>
          <p:cNvPr id="10" name="Szövegdoboz 9"/>
          <p:cNvSpPr txBox="1"/>
          <p:nvPr/>
        </p:nvSpPr>
        <p:spPr>
          <a:xfrm>
            <a:off x="7092280" y="5849346"/>
            <a:ext cx="1368152" cy="523220"/>
          </a:xfrm>
          <a:prstGeom prst="rect">
            <a:avLst/>
          </a:prstGeom>
          <a:solidFill>
            <a:srgbClr val="FF0000"/>
          </a:solidFill>
        </p:spPr>
        <p:txBody>
          <a:bodyPr wrap="square" rtlCol="0">
            <a:spAutoFit/>
          </a:bodyPr>
          <a:lstStyle/>
          <a:p>
            <a:pPr algn="ctr"/>
            <a:r>
              <a:rPr lang="hu-HU" sz="2800">
                <a:solidFill>
                  <a:schemeClr val="bg1"/>
                </a:solidFill>
                <a:latin typeface="Arial" panose="020B0604020202020204" pitchFamily="34" charset="0"/>
                <a:cs typeface="Arial" panose="020B0604020202020204" pitchFamily="34" charset="0"/>
              </a:rPr>
              <a:t>right</a:t>
            </a:r>
          </a:p>
        </p:txBody>
      </p:sp>
      <p:sp>
        <p:nvSpPr>
          <p:cNvPr id="11" name="Tartalom helye 2"/>
          <p:cNvSpPr>
            <a:spLocks noGrp="1"/>
          </p:cNvSpPr>
          <p:nvPr>
            <p:ph sz="half" idx="1"/>
          </p:nvPr>
        </p:nvSpPr>
        <p:spPr>
          <a:xfrm>
            <a:off x="1332000" y="6372566"/>
            <a:ext cx="2375904" cy="344164"/>
          </a:xfrm>
        </p:spPr>
        <p:txBody>
          <a:bodyPr>
            <a:noAutofit/>
          </a:bodyPr>
          <a:lstStyle/>
          <a:p>
            <a:pPr marL="0" indent="0" algn="ctr">
              <a:spcBef>
                <a:spcPts val="0"/>
              </a:spcBef>
              <a:spcAft>
                <a:spcPts val="600"/>
              </a:spcAft>
              <a:buNone/>
            </a:pPr>
            <a:r>
              <a:rPr lang="hu-HU" sz="2200" i="1"/>
              <a:t>(alapértelmezés)</a:t>
            </a:r>
          </a:p>
        </p:txBody>
      </p:sp>
      <p:pic>
        <p:nvPicPr>
          <p:cNvPr id="13" name="Kép 12"/>
          <p:cNvPicPr>
            <a:picLocks noChangeAspect="1"/>
          </p:cNvPicPr>
          <p:nvPr/>
        </p:nvPicPr>
        <p:blipFill rotWithShape="1">
          <a:blip r:embed="rId2"/>
          <a:srcRect l="11618" t="59415" r="20125" b="7741"/>
          <a:stretch/>
        </p:blipFill>
        <p:spPr bwMode="auto">
          <a:xfrm>
            <a:off x="1332000" y="3672000"/>
            <a:ext cx="7632000" cy="20645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101130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4. Háttérkép elhelyezése (f)</a:t>
            </a:r>
            <a:endParaRPr lang="hu-HU" dirty="0"/>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83</a:t>
            </a:fld>
            <a:endParaRPr lang="hu-HU" dirty="0"/>
          </a:p>
        </p:txBody>
      </p:sp>
      <p:sp>
        <p:nvSpPr>
          <p:cNvPr id="7" name="Szövegdoboz 6"/>
          <p:cNvSpPr txBox="1"/>
          <p:nvPr/>
        </p:nvSpPr>
        <p:spPr>
          <a:xfrm>
            <a:off x="1835696" y="5528494"/>
            <a:ext cx="1368152" cy="523220"/>
          </a:xfrm>
          <a:prstGeom prst="rect">
            <a:avLst/>
          </a:prstGeom>
          <a:solidFill>
            <a:srgbClr val="FF0000"/>
          </a:solidFill>
        </p:spPr>
        <p:txBody>
          <a:bodyPr wrap="square" rtlCol="0">
            <a:spAutoFit/>
          </a:bodyPr>
          <a:lstStyle/>
          <a:p>
            <a:pPr algn="ctr"/>
            <a:r>
              <a:rPr lang="hu-HU" sz="2800">
                <a:solidFill>
                  <a:schemeClr val="bg1"/>
                </a:solidFill>
                <a:latin typeface="Arial" panose="020B0604020202020204" pitchFamily="34" charset="0"/>
                <a:cs typeface="Arial" panose="020B0604020202020204" pitchFamily="34" charset="0"/>
              </a:rPr>
              <a:t>left top</a:t>
            </a:r>
          </a:p>
        </p:txBody>
      </p:sp>
      <p:sp>
        <p:nvSpPr>
          <p:cNvPr id="8" name="Tartalom helye 2"/>
          <p:cNvSpPr>
            <a:spLocks noGrp="1"/>
          </p:cNvSpPr>
          <p:nvPr>
            <p:ph sz="half" idx="1"/>
          </p:nvPr>
        </p:nvSpPr>
        <p:spPr>
          <a:xfrm>
            <a:off x="1337070" y="1412776"/>
            <a:ext cx="7645378" cy="2088232"/>
          </a:xfrm>
        </p:spPr>
        <p:txBody>
          <a:bodyPr>
            <a:normAutofit/>
          </a:bodyPr>
          <a:lstStyle/>
          <a:p>
            <a:pPr marL="0" indent="0" algn="ctr">
              <a:spcBef>
                <a:spcPts val="0"/>
              </a:spcBef>
              <a:spcAft>
                <a:spcPts val="600"/>
              </a:spcAft>
              <a:buNone/>
            </a:pPr>
            <a:r>
              <a:rPr lang="hu-HU" sz="3200" b="1">
                <a:solidFill>
                  <a:srgbClr val="0070C0"/>
                </a:solidFill>
              </a:rPr>
              <a:t>{ background-repeat: no-repeat; }</a:t>
            </a:r>
            <a:r>
              <a:rPr lang="hu-HU" sz="3200">
                <a:solidFill>
                  <a:srgbClr val="FF0000"/>
                </a:solidFill>
              </a:rPr>
              <a:t> </a:t>
            </a:r>
            <a:r>
              <a:rPr lang="hu-HU" sz="3200"/>
              <a:t>esetén a háttérkép nem ismétlődik, ezért annak </a:t>
            </a:r>
            <a:r>
              <a:rPr lang="hu-HU" sz="3200" b="1" i="1">
                <a:solidFill>
                  <a:srgbClr val="FF0000"/>
                </a:solidFill>
              </a:rPr>
              <a:t>vízszintes és függőleges pozícióját </a:t>
            </a:r>
            <a:r>
              <a:rPr lang="hu-HU" sz="3200"/>
              <a:t>is meghatározhatjuk:</a:t>
            </a:r>
            <a:endParaRPr lang="hu-HU" sz="3200" b="1"/>
          </a:p>
        </p:txBody>
      </p:sp>
      <p:sp>
        <p:nvSpPr>
          <p:cNvPr id="9" name="Szövegdoboz 8"/>
          <p:cNvSpPr txBox="1"/>
          <p:nvPr/>
        </p:nvSpPr>
        <p:spPr>
          <a:xfrm>
            <a:off x="4221120" y="5528494"/>
            <a:ext cx="1872208" cy="523220"/>
          </a:xfrm>
          <a:prstGeom prst="rect">
            <a:avLst/>
          </a:prstGeom>
          <a:solidFill>
            <a:srgbClr val="FF0000"/>
          </a:solidFill>
        </p:spPr>
        <p:txBody>
          <a:bodyPr wrap="square" rtlCol="0">
            <a:spAutoFit/>
          </a:bodyPr>
          <a:lstStyle/>
          <a:p>
            <a:pPr algn="ctr"/>
            <a:r>
              <a:rPr lang="hu-HU" sz="2800">
                <a:solidFill>
                  <a:schemeClr val="bg1"/>
                </a:solidFill>
                <a:latin typeface="Arial" panose="020B0604020202020204" pitchFamily="34" charset="0"/>
                <a:cs typeface="Arial" panose="020B0604020202020204" pitchFamily="34" charset="0"/>
              </a:rPr>
              <a:t>center top</a:t>
            </a:r>
          </a:p>
        </p:txBody>
      </p:sp>
      <p:sp>
        <p:nvSpPr>
          <p:cNvPr id="10" name="Szövegdoboz 9"/>
          <p:cNvSpPr txBox="1"/>
          <p:nvPr/>
        </p:nvSpPr>
        <p:spPr>
          <a:xfrm>
            <a:off x="6948264" y="5531399"/>
            <a:ext cx="1656184" cy="523220"/>
          </a:xfrm>
          <a:prstGeom prst="rect">
            <a:avLst/>
          </a:prstGeom>
          <a:solidFill>
            <a:srgbClr val="FF0000"/>
          </a:solidFill>
        </p:spPr>
        <p:txBody>
          <a:bodyPr wrap="square" rtlCol="0">
            <a:spAutoFit/>
          </a:bodyPr>
          <a:lstStyle/>
          <a:p>
            <a:pPr algn="ctr"/>
            <a:r>
              <a:rPr lang="hu-HU" sz="2800">
                <a:solidFill>
                  <a:schemeClr val="bg1"/>
                </a:solidFill>
                <a:latin typeface="Arial" panose="020B0604020202020204" pitchFamily="34" charset="0"/>
                <a:cs typeface="Arial" panose="020B0604020202020204" pitchFamily="34" charset="0"/>
              </a:rPr>
              <a:t>right top</a:t>
            </a:r>
          </a:p>
        </p:txBody>
      </p:sp>
      <p:sp>
        <p:nvSpPr>
          <p:cNvPr id="11" name="Tartalom helye 2"/>
          <p:cNvSpPr>
            <a:spLocks noGrp="1"/>
          </p:cNvSpPr>
          <p:nvPr>
            <p:ph sz="half" idx="1"/>
          </p:nvPr>
        </p:nvSpPr>
        <p:spPr>
          <a:xfrm>
            <a:off x="1332000" y="6051714"/>
            <a:ext cx="2375904" cy="344164"/>
          </a:xfrm>
        </p:spPr>
        <p:txBody>
          <a:bodyPr>
            <a:noAutofit/>
          </a:bodyPr>
          <a:lstStyle/>
          <a:p>
            <a:pPr marL="0" indent="0" algn="ctr">
              <a:spcBef>
                <a:spcPts val="0"/>
              </a:spcBef>
              <a:spcAft>
                <a:spcPts val="600"/>
              </a:spcAft>
              <a:buNone/>
            </a:pPr>
            <a:r>
              <a:rPr lang="hu-HU" sz="2200" i="1"/>
              <a:t>(alapértelmezés)</a:t>
            </a:r>
          </a:p>
        </p:txBody>
      </p:sp>
      <p:pic>
        <p:nvPicPr>
          <p:cNvPr id="12" name="Kép 11"/>
          <p:cNvPicPr>
            <a:picLocks noChangeAspect="1"/>
          </p:cNvPicPr>
          <p:nvPr/>
        </p:nvPicPr>
        <p:blipFill rotWithShape="1">
          <a:blip r:embed="rId2"/>
          <a:srcRect l="11722" t="23434" r="11722" b="44460"/>
          <a:stretch/>
        </p:blipFill>
        <p:spPr bwMode="auto">
          <a:xfrm>
            <a:off x="1323224" y="3645024"/>
            <a:ext cx="7668000" cy="18074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082401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4. Háttérkép elhelyezése (f)</a:t>
            </a:r>
            <a:endParaRPr lang="hu-HU" dirty="0"/>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84</a:t>
            </a:fld>
            <a:endParaRPr lang="hu-HU" dirty="0"/>
          </a:p>
        </p:txBody>
      </p:sp>
      <p:sp>
        <p:nvSpPr>
          <p:cNvPr id="7" name="Szövegdoboz 6"/>
          <p:cNvSpPr txBox="1"/>
          <p:nvPr/>
        </p:nvSpPr>
        <p:spPr>
          <a:xfrm>
            <a:off x="1619672" y="1412776"/>
            <a:ext cx="1872208" cy="523220"/>
          </a:xfrm>
          <a:prstGeom prst="rect">
            <a:avLst/>
          </a:prstGeom>
          <a:solidFill>
            <a:srgbClr val="FF0000"/>
          </a:solidFill>
        </p:spPr>
        <p:txBody>
          <a:bodyPr wrap="square" rtlCol="0">
            <a:spAutoFit/>
          </a:bodyPr>
          <a:lstStyle/>
          <a:p>
            <a:pPr algn="ctr"/>
            <a:r>
              <a:rPr lang="hu-HU" sz="2800">
                <a:solidFill>
                  <a:schemeClr val="bg1"/>
                </a:solidFill>
                <a:latin typeface="Arial" panose="020B0604020202020204" pitchFamily="34" charset="0"/>
                <a:cs typeface="Arial" panose="020B0604020202020204" pitchFamily="34" charset="0"/>
              </a:rPr>
              <a:t>left center</a:t>
            </a:r>
          </a:p>
        </p:txBody>
      </p:sp>
      <p:sp>
        <p:nvSpPr>
          <p:cNvPr id="9" name="Szövegdoboz 8"/>
          <p:cNvSpPr txBox="1"/>
          <p:nvPr/>
        </p:nvSpPr>
        <p:spPr>
          <a:xfrm>
            <a:off x="4013640" y="1412776"/>
            <a:ext cx="2304000" cy="523220"/>
          </a:xfrm>
          <a:prstGeom prst="rect">
            <a:avLst/>
          </a:prstGeom>
          <a:solidFill>
            <a:srgbClr val="FF0000"/>
          </a:solidFill>
        </p:spPr>
        <p:txBody>
          <a:bodyPr wrap="square" rtlCol="0">
            <a:spAutoFit/>
          </a:bodyPr>
          <a:lstStyle/>
          <a:p>
            <a:pPr algn="ctr"/>
            <a:r>
              <a:rPr lang="hu-HU" sz="2800">
                <a:solidFill>
                  <a:schemeClr val="bg1"/>
                </a:solidFill>
                <a:latin typeface="Arial" panose="020B0604020202020204" pitchFamily="34" charset="0"/>
                <a:cs typeface="Arial" panose="020B0604020202020204" pitchFamily="34" charset="0"/>
              </a:rPr>
              <a:t>center center</a:t>
            </a:r>
          </a:p>
        </p:txBody>
      </p:sp>
      <p:sp>
        <p:nvSpPr>
          <p:cNvPr id="10" name="Szövegdoboz 9"/>
          <p:cNvSpPr txBox="1"/>
          <p:nvPr/>
        </p:nvSpPr>
        <p:spPr>
          <a:xfrm>
            <a:off x="6804248" y="1414763"/>
            <a:ext cx="2016000" cy="523220"/>
          </a:xfrm>
          <a:prstGeom prst="rect">
            <a:avLst/>
          </a:prstGeom>
          <a:solidFill>
            <a:srgbClr val="FF0000"/>
          </a:solidFill>
        </p:spPr>
        <p:txBody>
          <a:bodyPr wrap="square" rtlCol="0">
            <a:spAutoFit/>
          </a:bodyPr>
          <a:lstStyle/>
          <a:p>
            <a:pPr algn="ctr"/>
            <a:r>
              <a:rPr lang="hu-HU" sz="2800">
                <a:solidFill>
                  <a:schemeClr val="bg1"/>
                </a:solidFill>
                <a:latin typeface="Arial" panose="020B0604020202020204" pitchFamily="34" charset="0"/>
                <a:cs typeface="Arial" panose="020B0604020202020204" pitchFamily="34" charset="0"/>
              </a:rPr>
              <a:t>right center</a:t>
            </a:r>
          </a:p>
        </p:txBody>
      </p:sp>
      <p:pic>
        <p:nvPicPr>
          <p:cNvPr id="12" name="Kép 11"/>
          <p:cNvPicPr>
            <a:picLocks noChangeAspect="1"/>
          </p:cNvPicPr>
          <p:nvPr/>
        </p:nvPicPr>
        <p:blipFill rotWithShape="1">
          <a:blip r:embed="rId2"/>
          <a:srcRect l="11722" t="55355" r="11722" b="13462"/>
          <a:stretch/>
        </p:blipFill>
        <p:spPr bwMode="auto">
          <a:xfrm>
            <a:off x="1331640" y="2052000"/>
            <a:ext cx="7668000" cy="1755525"/>
          </a:xfrm>
          <a:prstGeom prst="rect">
            <a:avLst/>
          </a:prstGeom>
          <a:ln>
            <a:noFill/>
          </a:ln>
          <a:extLst>
            <a:ext uri="{53640926-AAD7-44D8-BBD7-CCE9431645EC}">
              <a14:shadowObscured xmlns:a14="http://schemas.microsoft.com/office/drawing/2010/main"/>
            </a:ext>
          </a:extLst>
        </p:spPr>
      </p:pic>
      <p:pic>
        <p:nvPicPr>
          <p:cNvPr id="13" name="Kép 12"/>
          <p:cNvPicPr>
            <a:picLocks noChangeAspect="1"/>
          </p:cNvPicPr>
          <p:nvPr/>
        </p:nvPicPr>
        <p:blipFill rotWithShape="1">
          <a:blip r:embed="rId3"/>
          <a:srcRect l="11722" t="60891" r="11722" b="7741"/>
          <a:stretch/>
        </p:blipFill>
        <p:spPr bwMode="auto">
          <a:xfrm>
            <a:off x="1331640" y="4068000"/>
            <a:ext cx="7668000" cy="1766566"/>
          </a:xfrm>
          <a:prstGeom prst="rect">
            <a:avLst/>
          </a:prstGeom>
          <a:ln>
            <a:noFill/>
          </a:ln>
          <a:extLst>
            <a:ext uri="{53640926-AAD7-44D8-BBD7-CCE9431645EC}">
              <a14:shadowObscured xmlns:a14="http://schemas.microsoft.com/office/drawing/2010/main"/>
            </a:ext>
          </a:extLst>
        </p:spPr>
      </p:pic>
      <p:sp>
        <p:nvSpPr>
          <p:cNvPr id="14" name="Szövegdoboz 13"/>
          <p:cNvSpPr txBox="1"/>
          <p:nvPr/>
        </p:nvSpPr>
        <p:spPr>
          <a:xfrm>
            <a:off x="1619672" y="5904000"/>
            <a:ext cx="1872208" cy="523220"/>
          </a:xfrm>
          <a:prstGeom prst="rect">
            <a:avLst/>
          </a:prstGeom>
          <a:solidFill>
            <a:srgbClr val="FF0000"/>
          </a:solidFill>
        </p:spPr>
        <p:txBody>
          <a:bodyPr wrap="square" rtlCol="0">
            <a:spAutoFit/>
          </a:bodyPr>
          <a:lstStyle/>
          <a:p>
            <a:pPr algn="ctr"/>
            <a:r>
              <a:rPr lang="hu-HU" sz="2800">
                <a:solidFill>
                  <a:schemeClr val="bg1"/>
                </a:solidFill>
                <a:latin typeface="Arial" panose="020B0604020202020204" pitchFamily="34" charset="0"/>
                <a:cs typeface="Arial" panose="020B0604020202020204" pitchFamily="34" charset="0"/>
              </a:rPr>
              <a:t>left bottom</a:t>
            </a:r>
          </a:p>
        </p:txBody>
      </p:sp>
      <p:sp>
        <p:nvSpPr>
          <p:cNvPr id="15" name="Szövegdoboz 14"/>
          <p:cNvSpPr txBox="1"/>
          <p:nvPr/>
        </p:nvSpPr>
        <p:spPr>
          <a:xfrm>
            <a:off x="3960000" y="5904000"/>
            <a:ext cx="2412000" cy="523220"/>
          </a:xfrm>
          <a:prstGeom prst="rect">
            <a:avLst/>
          </a:prstGeom>
          <a:solidFill>
            <a:srgbClr val="FF0000"/>
          </a:solidFill>
        </p:spPr>
        <p:txBody>
          <a:bodyPr wrap="square" rtlCol="0">
            <a:spAutoFit/>
          </a:bodyPr>
          <a:lstStyle/>
          <a:p>
            <a:pPr algn="ctr"/>
            <a:r>
              <a:rPr lang="hu-HU" sz="2800">
                <a:solidFill>
                  <a:schemeClr val="bg1"/>
                </a:solidFill>
                <a:latin typeface="Arial" panose="020B0604020202020204" pitchFamily="34" charset="0"/>
                <a:cs typeface="Arial" panose="020B0604020202020204" pitchFamily="34" charset="0"/>
              </a:rPr>
              <a:t>center bottom</a:t>
            </a:r>
          </a:p>
        </p:txBody>
      </p:sp>
      <p:sp>
        <p:nvSpPr>
          <p:cNvPr id="16" name="Szövegdoboz 15"/>
          <p:cNvSpPr txBox="1"/>
          <p:nvPr/>
        </p:nvSpPr>
        <p:spPr>
          <a:xfrm>
            <a:off x="6696000" y="5904000"/>
            <a:ext cx="2124000" cy="522000"/>
          </a:xfrm>
          <a:prstGeom prst="rect">
            <a:avLst/>
          </a:prstGeom>
          <a:solidFill>
            <a:srgbClr val="FF0000"/>
          </a:solidFill>
        </p:spPr>
        <p:txBody>
          <a:bodyPr wrap="square" rtlCol="0">
            <a:spAutoFit/>
          </a:bodyPr>
          <a:lstStyle/>
          <a:p>
            <a:pPr algn="ctr"/>
            <a:r>
              <a:rPr lang="hu-HU" sz="2800">
                <a:solidFill>
                  <a:schemeClr val="bg1"/>
                </a:solidFill>
                <a:latin typeface="Arial" panose="020B0604020202020204" pitchFamily="34" charset="0"/>
                <a:cs typeface="Arial" panose="020B0604020202020204" pitchFamily="34" charset="0"/>
              </a:rPr>
              <a:t>right bottom</a:t>
            </a:r>
          </a:p>
        </p:txBody>
      </p:sp>
    </p:spTree>
    <p:extLst>
      <p:ext uri="{BB962C8B-B14F-4D97-AF65-F5344CB8AC3E}">
        <p14:creationId xmlns:p14="http://schemas.microsoft.com/office/powerpoint/2010/main" val="26387009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4. Háttérkép elhelyezése (f)</a:t>
            </a:r>
            <a:endParaRPr lang="hu-HU" dirty="0"/>
          </a:p>
        </p:txBody>
      </p:sp>
      <p:pic>
        <p:nvPicPr>
          <p:cNvPr id="12" name="Kép 11"/>
          <p:cNvPicPr>
            <a:picLocks noChangeAspect="1"/>
          </p:cNvPicPr>
          <p:nvPr/>
        </p:nvPicPr>
        <p:blipFill rotWithShape="1">
          <a:blip r:embed="rId2"/>
          <a:srcRect l="41090" t="25648" r="32365" b="40032"/>
          <a:stretch/>
        </p:blipFill>
        <p:spPr bwMode="auto">
          <a:xfrm>
            <a:off x="5400000" y="4139757"/>
            <a:ext cx="3600000" cy="2615881"/>
          </a:xfrm>
          <a:prstGeom prst="rect">
            <a:avLst/>
          </a:prstGeom>
          <a:ln>
            <a:noFill/>
          </a:ln>
          <a:extLst>
            <a:ext uri="{53640926-AAD7-44D8-BBD7-CCE9431645EC}">
              <a14:shadowObscured xmlns:a14="http://schemas.microsoft.com/office/drawing/2010/main"/>
            </a:ext>
          </a:extLst>
        </p:spPr>
      </p:pic>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85</a:t>
            </a:fld>
            <a:endParaRPr lang="hu-HU" dirty="0"/>
          </a:p>
        </p:txBody>
      </p:sp>
      <p:sp>
        <p:nvSpPr>
          <p:cNvPr id="8" name="Tartalom helye 2"/>
          <p:cNvSpPr>
            <a:spLocks noGrp="1"/>
          </p:cNvSpPr>
          <p:nvPr>
            <p:ph sz="half" idx="1"/>
          </p:nvPr>
        </p:nvSpPr>
        <p:spPr>
          <a:xfrm>
            <a:off x="1337070" y="1412775"/>
            <a:ext cx="7645378" cy="5040561"/>
          </a:xfrm>
        </p:spPr>
        <p:txBody>
          <a:bodyPr>
            <a:normAutofit/>
          </a:bodyPr>
          <a:lstStyle/>
          <a:p>
            <a:pPr marL="0" indent="0" algn="ctr">
              <a:spcBef>
                <a:spcPts val="0"/>
              </a:spcBef>
              <a:spcAft>
                <a:spcPts val="1800"/>
              </a:spcAft>
              <a:buNone/>
            </a:pPr>
            <a:r>
              <a:rPr lang="hu-HU" sz="3200" b="1">
                <a:solidFill>
                  <a:srgbClr val="FF0000"/>
                </a:solidFill>
              </a:rPr>
              <a:t>%-ban </a:t>
            </a:r>
            <a:r>
              <a:rPr lang="hu-HU" sz="3200"/>
              <a:t>meghatározott</a:t>
            </a:r>
            <a:br>
              <a:rPr lang="hu-HU" sz="3200"/>
            </a:br>
            <a:r>
              <a:rPr lang="hu-HU" sz="3200"/>
              <a:t>elhelyezési értékkel:</a:t>
            </a:r>
          </a:p>
          <a:p>
            <a:pPr marL="0" indent="0">
              <a:spcBef>
                <a:spcPts val="0"/>
              </a:spcBef>
              <a:buNone/>
            </a:pPr>
            <a:r>
              <a:rPr lang="hu-HU" sz="3000"/>
              <a:t>a képet tartalmazó doboz bal felső sarka a (0,0) viszonyítási pont és ettől </a:t>
            </a:r>
            <a:r>
              <a:rPr lang="hu-HU" sz="3000" b="1"/>
              <a:t>vízszintesen jobbra </a:t>
            </a:r>
            <a:r>
              <a:rPr lang="hu-HU" sz="3000"/>
              <a:t>(1. érték), </a:t>
            </a:r>
            <a:r>
              <a:rPr lang="hu-HU" sz="3000" b="1"/>
              <a:t>függőlegesen lefelé</a:t>
            </a:r>
            <a:br>
              <a:rPr lang="hu-HU" sz="3000" b="1"/>
            </a:br>
            <a:r>
              <a:rPr lang="hu-HU" sz="3000"/>
              <a:t>(2. érték) </a:t>
            </a:r>
            <a:r>
              <a:rPr lang="hu-HU" sz="3000" b="1"/>
              <a:t>eltolja a</a:t>
            </a:r>
            <a:br>
              <a:rPr lang="hu-HU" sz="3000" b="1"/>
            </a:br>
            <a:r>
              <a:rPr lang="hu-HU" sz="3000" b="1"/>
              <a:t>képet a befoglaló</a:t>
            </a:r>
            <a:br>
              <a:rPr lang="hu-HU" sz="3000" b="1"/>
            </a:br>
            <a:r>
              <a:rPr lang="hu-HU" sz="3000" b="1"/>
              <a:t>elem szélességi és </a:t>
            </a:r>
            <a:br>
              <a:rPr lang="hu-HU" sz="3000" b="1"/>
            </a:br>
            <a:r>
              <a:rPr lang="hu-HU" sz="3000" b="1"/>
              <a:t>magassági nagysá-</a:t>
            </a:r>
            <a:br>
              <a:rPr lang="hu-HU" sz="3000" b="1"/>
            </a:br>
            <a:r>
              <a:rPr lang="hu-HU" sz="3000" b="1"/>
              <a:t>gának arányában </a:t>
            </a:r>
          </a:p>
        </p:txBody>
      </p:sp>
    </p:spTree>
    <p:extLst>
      <p:ext uri="{BB962C8B-B14F-4D97-AF65-F5344CB8AC3E}">
        <p14:creationId xmlns:p14="http://schemas.microsoft.com/office/powerpoint/2010/main" val="33689849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4. Háttérkép elhelyezése (f)</a:t>
            </a:r>
            <a:endParaRPr lang="hu-HU" dirty="0"/>
          </a:p>
        </p:txBody>
      </p:sp>
      <p:pic>
        <p:nvPicPr>
          <p:cNvPr id="6" name="Kép 5"/>
          <p:cNvPicPr>
            <a:picLocks noChangeAspect="1"/>
          </p:cNvPicPr>
          <p:nvPr/>
        </p:nvPicPr>
        <p:blipFill rotWithShape="1">
          <a:blip r:embed="rId2"/>
          <a:srcRect l="11930" t="25648" r="61389" b="40032"/>
          <a:stretch/>
        </p:blipFill>
        <p:spPr bwMode="auto">
          <a:xfrm>
            <a:off x="5400000" y="4140000"/>
            <a:ext cx="3600000" cy="2602527"/>
          </a:xfrm>
          <a:prstGeom prst="rect">
            <a:avLst/>
          </a:prstGeom>
          <a:ln>
            <a:noFill/>
          </a:ln>
          <a:extLst>
            <a:ext uri="{53640926-AAD7-44D8-BBD7-CCE9431645EC}">
              <a14:shadowObscured xmlns:a14="http://schemas.microsoft.com/office/drawing/2010/main"/>
            </a:ext>
          </a:extLst>
        </p:spPr>
      </p:pic>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86</a:t>
            </a:fld>
            <a:endParaRPr lang="hu-HU" dirty="0"/>
          </a:p>
        </p:txBody>
      </p:sp>
      <p:sp>
        <p:nvSpPr>
          <p:cNvPr id="8" name="Tartalom helye 2"/>
          <p:cNvSpPr>
            <a:spLocks noGrp="1"/>
          </p:cNvSpPr>
          <p:nvPr>
            <p:ph sz="half" idx="1"/>
          </p:nvPr>
        </p:nvSpPr>
        <p:spPr>
          <a:xfrm>
            <a:off x="1337070" y="1412774"/>
            <a:ext cx="7645378" cy="5445225"/>
          </a:xfrm>
        </p:spPr>
        <p:txBody>
          <a:bodyPr>
            <a:normAutofit/>
          </a:bodyPr>
          <a:lstStyle/>
          <a:p>
            <a:pPr marL="0" indent="0" algn="ctr">
              <a:spcBef>
                <a:spcPts val="0"/>
              </a:spcBef>
              <a:spcAft>
                <a:spcPts val="1200"/>
              </a:spcAft>
              <a:buNone/>
            </a:pPr>
            <a:r>
              <a:rPr lang="hu-HU" sz="3200" b="1">
                <a:solidFill>
                  <a:srgbClr val="FF0000"/>
                </a:solidFill>
              </a:rPr>
              <a:t>képpontban </a:t>
            </a:r>
            <a:r>
              <a:rPr lang="hu-HU" sz="3200"/>
              <a:t>meghatározott</a:t>
            </a:r>
            <a:br>
              <a:rPr lang="hu-HU" sz="3200"/>
            </a:br>
            <a:r>
              <a:rPr lang="hu-HU" sz="3200"/>
              <a:t>elhelyezési értékkel:</a:t>
            </a:r>
          </a:p>
          <a:p>
            <a:pPr marL="0" indent="0">
              <a:spcBef>
                <a:spcPts val="0"/>
              </a:spcBef>
              <a:spcAft>
                <a:spcPts val="1800"/>
              </a:spcAft>
              <a:buNone/>
            </a:pPr>
            <a:r>
              <a:rPr lang="hu-HU" sz="3000"/>
              <a:t>a képet tartalmazó doboz bal felső sarka a (0,0) viszonyítási pont és ettől </a:t>
            </a:r>
            <a:r>
              <a:rPr lang="hu-HU" sz="3000" b="1"/>
              <a:t>vízszintesen jobbra </a:t>
            </a:r>
            <a:r>
              <a:rPr lang="hu-HU" sz="3000"/>
              <a:t>(1. érték), </a:t>
            </a:r>
            <a:r>
              <a:rPr lang="hu-HU" sz="3000" b="1"/>
              <a:t>függőlegesen lefelé</a:t>
            </a:r>
            <a:br>
              <a:rPr lang="hu-HU" sz="3000" b="1"/>
            </a:br>
            <a:r>
              <a:rPr lang="hu-HU" sz="3000"/>
              <a:t>(2. érték) </a:t>
            </a:r>
            <a:r>
              <a:rPr lang="hu-HU" sz="3000" b="1"/>
              <a:t>eltolja a</a:t>
            </a:r>
            <a:br>
              <a:rPr lang="hu-HU" sz="3000" b="1"/>
            </a:br>
            <a:r>
              <a:rPr lang="hu-HU" sz="3000" b="1"/>
              <a:t>képet a megadott</a:t>
            </a:r>
            <a:br>
              <a:rPr lang="hu-HU" sz="3000" b="1"/>
            </a:br>
            <a:r>
              <a:rPr lang="hu-HU" sz="3000" b="1"/>
              <a:t>képpontértékekkel</a:t>
            </a:r>
          </a:p>
          <a:p>
            <a:pPr marL="0" indent="0">
              <a:spcBef>
                <a:spcPts val="0"/>
              </a:spcBef>
              <a:buNone/>
            </a:pPr>
            <a:r>
              <a:rPr lang="hu-HU" sz="2400" i="1"/>
              <a:t>A pozicionálások esetén</a:t>
            </a:r>
            <a:br>
              <a:rPr lang="hu-HU" sz="2400" i="1"/>
            </a:br>
            <a:r>
              <a:rPr lang="hu-HU" sz="2400" i="1"/>
              <a:t>a negatív értékek a szülőhöz</a:t>
            </a:r>
            <a:br>
              <a:rPr lang="hu-HU" sz="2400" i="1"/>
            </a:br>
            <a:r>
              <a:rPr lang="hu-HU" sz="2400" i="1"/>
              <a:t>képest kifelé tolnak.</a:t>
            </a:r>
          </a:p>
        </p:txBody>
      </p:sp>
    </p:spTree>
    <p:extLst>
      <p:ext uri="{BB962C8B-B14F-4D97-AF65-F5344CB8AC3E}">
        <p14:creationId xmlns:p14="http://schemas.microsoft.com/office/powerpoint/2010/main" val="3579266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5. Háttérkép mérete</a:t>
            </a:r>
            <a:endParaRPr lang="hu-HU" dirty="0"/>
          </a:p>
        </p:txBody>
      </p:sp>
      <p:sp>
        <p:nvSpPr>
          <p:cNvPr id="3" name="Tartalom helye 2"/>
          <p:cNvSpPr>
            <a:spLocks noGrp="1"/>
          </p:cNvSpPr>
          <p:nvPr>
            <p:ph sz="half" idx="1"/>
          </p:nvPr>
        </p:nvSpPr>
        <p:spPr>
          <a:xfrm>
            <a:off x="1331640" y="1484784"/>
            <a:ext cx="7812360" cy="5373216"/>
          </a:xfrm>
        </p:spPr>
        <p:txBody>
          <a:bodyPr>
            <a:normAutofit/>
          </a:bodyPr>
          <a:lstStyle/>
          <a:p>
            <a:pPr marL="0" indent="0">
              <a:spcBef>
                <a:spcPts val="600"/>
              </a:spcBef>
              <a:buNone/>
            </a:pPr>
            <a:r>
              <a:rPr lang="hu-HU" sz="3200"/>
              <a:t>A háttérképek méretét is megadhatjuk a </a:t>
            </a:r>
            <a:r>
              <a:rPr lang="hu-HU" sz="3200" b="1">
                <a:solidFill>
                  <a:srgbClr val="FF0000"/>
                </a:solidFill>
                <a:latin typeface="Courier New" panose="02070309020205020404" pitchFamily="49" charset="0"/>
                <a:cs typeface="Courier New" panose="02070309020205020404" pitchFamily="49" charset="0"/>
              </a:rPr>
              <a:t>background-size</a:t>
            </a:r>
            <a:r>
              <a:rPr lang="hu-HU" sz="3200"/>
              <a:t> tulajdonság különbö-ző értékeinek beállításával:</a:t>
            </a:r>
          </a:p>
          <a:p>
            <a:pPr>
              <a:spcBef>
                <a:spcPts val="600"/>
              </a:spcBef>
            </a:pPr>
            <a:r>
              <a:rPr lang="hu-HU" sz="3000" b="1">
                <a:solidFill>
                  <a:srgbClr val="FF0000"/>
                </a:solidFill>
              </a:rPr>
              <a:t>kulcsszóval</a:t>
            </a:r>
            <a:r>
              <a:rPr lang="hu-HU" sz="3000" b="1"/>
              <a:t> </a:t>
            </a:r>
            <a:r>
              <a:rPr lang="hu-HU" sz="3000"/>
              <a:t>(auto, cover, contain)</a:t>
            </a:r>
          </a:p>
          <a:p>
            <a:pPr>
              <a:spcBef>
                <a:spcPts val="600"/>
              </a:spcBef>
            </a:pPr>
            <a:r>
              <a:rPr lang="hu-HU" sz="3000" b="1">
                <a:solidFill>
                  <a:srgbClr val="FF0000"/>
                </a:solidFill>
              </a:rPr>
              <a:t>egy érték </a:t>
            </a:r>
            <a:r>
              <a:rPr lang="hu-HU" sz="3000"/>
              <a:t>megadásával</a:t>
            </a:r>
            <a:br>
              <a:rPr lang="hu-HU" sz="3000" b="1"/>
            </a:br>
            <a:r>
              <a:rPr lang="hu-HU" sz="3000"/>
              <a:t>(ez a kép szélessége, a másik auto)</a:t>
            </a:r>
          </a:p>
          <a:p>
            <a:pPr>
              <a:spcBef>
                <a:spcPts val="600"/>
              </a:spcBef>
            </a:pPr>
            <a:r>
              <a:rPr lang="hu-HU" sz="3000" b="1">
                <a:solidFill>
                  <a:srgbClr val="FF0000"/>
                </a:solidFill>
              </a:rPr>
              <a:t>két érték </a:t>
            </a:r>
            <a:r>
              <a:rPr lang="hu-HU" sz="3000"/>
              <a:t>megadásával</a:t>
            </a:r>
            <a:br>
              <a:rPr lang="hu-HU" sz="3000"/>
            </a:br>
            <a:r>
              <a:rPr lang="hu-HU" sz="3000"/>
              <a:t>(első: szélesség, második: magasság)</a:t>
            </a:r>
          </a:p>
          <a:p>
            <a:pPr>
              <a:spcBef>
                <a:spcPts val="600"/>
              </a:spcBef>
            </a:pPr>
            <a:r>
              <a:rPr lang="hu-HU" sz="3000" b="1">
                <a:solidFill>
                  <a:srgbClr val="FF0000"/>
                </a:solidFill>
              </a:rPr>
              <a:t>többszörös szintaxis </a:t>
            </a:r>
            <a:r>
              <a:rPr lang="hu-HU" sz="3000"/>
              <a:t>beállításával</a:t>
            </a:r>
            <a:br>
              <a:rPr lang="hu-HU" sz="3000" b="1"/>
            </a:br>
            <a:r>
              <a:rPr lang="hu-HU" sz="3000"/>
              <a:t>(vesszővel felsorolt értékek)</a:t>
            </a:r>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87</a:t>
            </a:fld>
            <a:endParaRPr lang="hu-HU" dirty="0"/>
          </a:p>
        </p:txBody>
      </p:sp>
    </p:spTree>
    <p:extLst>
      <p:ext uri="{BB962C8B-B14F-4D97-AF65-F5344CB8AC3E}">
        <p14:creationId xmlns:p14="http://schemas.microsoft.com/office/powerpoint/2010/main" val="6600969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5. Háttérkép mérete (folyt)</a:t>
            </a:r>
            <a:endParaRPr lang="hu-HU" dirty="0"/>
          </a:p>
        </p:txBody>
      </p:sp>
      <p:sp>
        <p:nvSpPr>
          <p:cNvPr id="3" name="Tartalom helye 2"/>
          <p:cNvSpPr>
            <a:spLocks noGrp="1"/>
          </p:cNvSpPr>
          <p:nvPr>
            <p:ph sz="half" idx="1"/>
          </p:nvPr>
        </p:nvSpPr>
        <p:spPr>
          <a:xfrm>
            <a:off x="1331640" y="1484784"/>
            <a:ext cx="7812360" cy="2160240"/>
          </a:xfrm>
        </p:spPr>
        <p:txBody>
          <a:bodyPr>
            <a:normAutofit/>
          </a:bodyPr>
          <a:lstStyle/>
          <a:p>
            <a:pPr marL="0" indent="0">
              <a:spcBef>
                <a:spcPts val="0"/>
              </a:spcBef>
              <a:buNone/>
            </a:pPr>
            <a:r>
              <a:rPr lang="hu-HU" sz="3200" u="sng"/>
              <a:t>A lehetséges értékek</a:t>
            </a:r>
            <a:r>
              <a:rPr lang="hu-HU" sz="3200"/>
              <a:t>:</a:t>
            </a:r>
          </a:p>
          <a:p>
            <a:pPr>
              <a:spcBef>
                <a:spcPts val="300"/>
              </a:spcBef>
            </a:pPr>
            <a:r>
              <a:rPr lang="hu-HU" sz="3000" b="1">
                <a:solidFill>
                  <a:srgbClr val="FF0000"/>
                </a:solidFill>
              </a:rPr>
              <a:t>auto </a:t>
            </a:r>
            <a:r>
              <a:rPr lang="hu-HU" sz="3000"/>
              <a:t>(alapértelmezés): a kép az eredeti méretében jelenik meg</a:t>
            </a:r>
          </a:p>
          <a:p>
            <a:pPr>
              <a:spcBef>
                <a:spcPts val="300"/>
              </a:spcBef>
            </a:pPr>
            <a:r>
              <a:rPr lang="hu-HU" sz="3000" b="1">
                <a:solidFill>
                  <a:srgbClr val="FF0000"/>
                </a:solidFill>
              </a:rPr>
              <a:t>pixelérték </a:t>
            </a:r>
            <a:r>
              <a:rPr lang="hu-HU" sz="3000"/>
              <a:t>(pl. 100px 50px)</a:t>
            </a:r>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88</a:t>
            </a:fld>
            <a:endParaRPr lang="hu-HU" dirty="0"/>
          </a:p>
        </p:txBody>
      </p:sp>
      <p:pic>
        <p:nvPicPr>
          <p:cNvPr id="5" name="Kép 4"/>
          <p:cNvPicPr>
            <a:picLocks noChangeAspect="1"/>
          </p:cNvPicPr>
          <p:nvPr/>
        </p:nvPicPr>
        <p:blipFill rotWithShape="1">
          <a:blip r:embed="rId2"/>
          <a:srcRect l="519" t="23249" r="28008" b="31360"/>
          <a:stretch/>
        </p:blipFill>
        <p:spPr bwMode="auto">
          <a:xfrm>
            <a:off x="1332000" y="3645024"/>
            <a:ext cx="7632000" cy="27248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777113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5. Háttérkép mérete (folyt)</a:t>
            </a:r>
            <a:endParaRPr lang="hu-HU" dirty="0"/>
          </a:p>
        </p:txBody>
      </p:sp>
      <p:sp>
        <p:nvSpPr>
          <p:cNvPr id="3" name="Tartalom helye 2"/>
          <p:cNvSpPr>
            <a:spLocks noGrp="1"/>
          </p:cNvSpPr>
          <p:nvPr>
            <p:ph sz="half" idx="1"/>
          </p:nvPr>
        </p:nvSpPr>
        <p:spPr>
          <a:xfrm>
            <a:off x="1331640" y="1484784"/>
            <a:ext cx="7812360" cy="1512168"/>
          </a:xfrm>
        </p:spPr>
        <p:txBody>
          <a:bodyPr>
            <a:normAutofit/>
          </a:bodyPr>
          <a:lstStyle/>
          <a:p>
            <a:pPr>
              <a:spcBef>
                <a:spcPts val="1200"/>
              </a:spcBef>
            </a:pPr>
            <a:r>
              <a:rPr lang="hu-HU" sz="3000" b="1">
                <a:solidFill>
                  <a:srgbClr val="FF0000"/>
                </a:solidFill>
              </a:rPr>
              <a:t>százalék</a:t>
            </a:r>
            <a:r>
              <a:rPr lang="hu-HU" sz="3000"/>
              <a:t>: a kép mérete a kitöltendő rész nagyságának mértékében (magasságában és szélességében is arányos)</a:t>
            </a:r>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89</a:t>
            </a:fld>
            <a:endParaRPr lang="hu-HU" dirty="0"/>
          </a:p>
        </p:txBody>
      </p:sp>
      <p:pic>
        <p:nvPicPr>
          <p:cNvPr id="5" name="Kép 4"/>
          <p:cNvPicPr>
            <a:picLocks noChangeAspect="1"/>
          </p:cNvPicPr>
          <p:nvPr/>
        </p:nvPicPr>
        <p:blipFill rotWithShape="1">
          <a:blip r:embed="rId2"/>
          <a:srcRect l="518" t="57569" r="56432" b="914"/>
          <a:stretch/>
        </p:blipFill>
        <p:spPr bwMode="auto">
          <a:xfrm>
            <a:off x="1800000" y="3068960"/>
            <a:ext cx="6444408" cy="349367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0350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Az elemi doboz méretei</a:t>
            </a:r>
          </a:p>
        </p:txBody>
      </p:sp>
      <p:sp>
        <p:nvSpPr>
          <p:cNvPr id="3" name="Tartalom helye 2"/>
          <p:cNvSpPr>
            <a:spLocks noGrp="1"/>
          </p:cNvSpPr>
          <p:nvPr>
            <p:ph idx="1"/>
          </p:nvPr>
        </p:nvSpPr>
        <p:spPr/>
        <p:txBody>
          <a:bodyPr>
            <a:normAutofit lnSpcReduction="10000"/>
          </a:bodyPr>
          <a:lstStyle/>
          <a:p>
            <a:pPr marL="0" indent="0">
              <a:buNone/>
            </a:pPr>
            <a:r>
              <a:rPr lang="hu-HU"/>
              <a:t>Egy elem szélességének és magasságának megfelelő beállításához minden böngésző-ben meg kell tudni, hogyan működik a dobozmodell.</a:t>
            </a:r>
          </a:p>
          <a:p>
            <a:pPr marL="0" indent="0">
              <a:spcBef>
                <a:spcPts val="1800"/>
              </a:spcBef>
              <a:buNone/>
            </a:pPr>
            <a:r>
              <a:rPr lang="hu-HU" u="sng"/>
              <a:t>Fontos</a:t>
            </a:r>
            <a:r>
              <a:rPr lang="hu-HU"/>
              <a:t>: </a:t>
            </a:r>
            <a:r>
              <a:rPr lang="hu-HU" b="1"/>
              <a:t>Ha egy elem szélességét és magasságát a CSS segítségével állítja be, akkor csak a tartalomterület szélességét és magasságát állítja be. </a:t>
            </a:r>
            <a:r>
              <a:rPr lang="hu-HU" i="1"/>
              <a:t>Egy elem teljes méretének kiszámításához hozzá kell adnia a padding, a border és a margin értékét is.</a:t>
            </a:r>
          </a:p>
          <a:p>
            <a:endParaRPr lang="hu-HU"/>
          </a:p>
        </p:txBody>
      </p:sp>
      <p:sp>
        <p:nvSpPr>
          <p:cNvPr id="4" name="Dia számának helye 3"/>
          <p:cNvSpPr>
            <a:spLocks noGrp="1"/>
          </p:cNvSpPr>
          <p:nvPr>
            <p:ph type="sldNum" sz="quarter" idx="12"/>
          </p:nvPr>
        </p:nvSpPr>
        <p:spPr/>
        <p:txBody>
          <a:bodyPr/>
          <a:lstStyle/>
          <a:p>
            <a:fld id="{4DC61DD4-7DED-4AA4-9E5A-5F7D420479A6}" type="slidenum">
              <a:rPr lang="hu-HU" smtClean="0"/>
              <a:pPr/>
              <a:t>9</a:t>
            </a:fld>
            <a:endParaRPr lang="hu-HU" dirty="0"/>
          </a:p>
        </p:txBody>
      </p:sp>
    </p:spTree>
    <p:extLst>
      <p:ext uri="{BB962C8B-B14F-4D97-AF65-F5344CB8AC3E}">
        <p14:creationId xmlns:p14="http://schemas.microsoft.com/office/powerpoint/2010/main" val="4015150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5. Háttérkép mérete (folyt)</a:t>
            </a:r>
            <a:endParaRPr lang="hu-HU" dirty="0"/>
          </a:p>
        </p:txBody>
      </p:sp>
      <p:sp>
        <p:nvSpPr>
          <p:cNvPr id="3" name="Tartalom helye 2"/>
          <p:cNvSpPr>
            <a:spLocks noGrp="1"/>
          </p:cNvSpPr>
          <p:nvPr>
            <p:ph sz="half" idx="1"/>
          </p:nvPr>
        </p:nvSpPr>
        <p:spPr>
          <a:xfrm>
            <a:off x="1331640" y="1484784"/>
            <a:ext cx="7812360" cy="5234876"/>
          </a:xfrm>
        </p:spPr>
        <p:txBody>
          <a:bodyPr>
            <a:normAutofit/>
          </a:bodyPr>
          <a:lstStyle/>
          <a:p>
            <a:pPr>
              <a:spcBef>
                <a:spcPts val="1200"/>
              </a:spcBef>
            </a:pPr>
            <a:r>
              <a:rPr lang="hu-HU" sz="3000" b="1">
                <a:solidFill>
                  <a:srgbClr val="FF0000"/>
                </a:solidFill>
              </a:rPr>
              <a:t>cover</a:t>
            </a:r>
            <a:r>
              <a:rPr lang="hu-HU" sz="3000"/>
              <a:t> (lefedés):</a:t>
            </a:r>
            <a:br>
              <a:rPr lang="hu-HU" sz="3000"/>
            </a:br>
            <a:r>
              <a:rPr lang="hu-HU" sz="3000"/>
              <a:t>változatlan képarány</a:t>
            </a:r>
            <a:br>
              <a:rPr lang="hu-HU" sz="3000"/>
            </a:br>
            <a:r>
              <a:rPr lang="hu-HU" sz="3000"/>
              <a:t>mellett a háttérkép</a:t>
            </a:r>
            <a:br>
              <a:rPr lang="hu-HU" sz="3000"/>
            </a:br>
            <a:r>
              <a:rPr lang="hu-HU" sz="3000"/>
              <a:t>mérete úgy változik,</a:t>
            </a:r>
            <a:br>
              <a:rPr lang="hu-HU" sz="3000"/>
            </a:br>
            <a:r>
              <a:rPr lang="hu-HU" sz="3000"/>
              <a:t>hogy </a:t>
            </a:r>
            <a:r>
              <a:rPr lang="hu-HU" sz="3000" b="1"/>
              <a:t>a legkisebb</a:t>
            </a:r>
            <a:br>
              <a:rPr lang="hu-HU" sz="3000" b="1"/>
            </a:br>
            <a:r>
              <a:rPr lang="hu-HU" sz="3000" b="1"/>
              <a:t>mérete teljesen le-</a:t>
            </a:r>
            <a:br>
              <a:rPr lang="hu-HU" sz="3000" b="1"/>
            </a:br>
            <a:r>
              <a:rPr lang="hu-HU" sz="3000" b="1"/>
              <a:t>fedje</a:t>
            </a:r>
            <a:r>
              <a:rPr lang="hu-HU" sz="3000"/>
              <a:t> </a:t>
            </a:r>
            <a:r>
              <a:rPr lang="hu-HU" sz="3000" b="1"/>
              <a:t>a háttérként</a:t>
            </a:r>
            <a:br>
              <a:rPr lang="hu-HU" sz="3000" b="1"/>
            </a:br>
            <a:r>
              <a:rPr lang="hu-HU" sz="3000" b="1"/>
              <a:t>kijelölt területet</a:t>
            </a:r>
            <a:br>
              <a:rPr lang="hu-HU" sz="3000" b="1"/>
            </a:br>
            <a:r>
              <a:rPr lang="hu-HU" i="1"/>
              <a:t>(még akkor is, ha</a:t>
            </a:r>
            <a:br>
              <a:rPr lang="hu-HU" i="1"/>
            </a:br>
            <a:r>
              <a:rPr lang="hu-HU" i="1"/>
              <a:t>meg kell nyújtania képet vagy le kell</a:t>
            </a:r>
            <a:br>
              <a:rPr lang="hu-HU" i="1"/>
            </a:br>
            <a:r>
              <a:rPr lang="hu-HU" i="1"/>
              <a:t>vágni egy kicsit a kép egyik széléből)</a:t>
            </a:r>
            <a:endParaRPr lang="hu-HU" sz="3000" i="1"/>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90</a:t>
            </a:fld>
            <a:endParaRPr lang="hu-HU" dirty="0"/>
          </a:p>
        </p:txBody>
      </p:sp>
      <p:pic>
        <p:nvPicPr>
          <p:cNvPr id="5" name="Kép 4"/>
          <p:cNvPicPr>
            <a:picLocks noChangeAspect="1"/>
          </p:cNvPicPr>
          <p:nvPr/>
        </p:nvPicPr>
        <p:blipFill rotWithShape="1">
          <a:blip r:embed="rId2"/>
          <a:srcRect l="22407" t="57753" r="56535" b="915"/>
          <a:stretch/>
        </p:blipFill>
        <p:spPr bwMode="auto">
          <a:xfrm>
            <a:off x="5364088" y="1556792"/>
            <a:ext cx="3600000" cy="397319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634449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5. Háttérkép mérete (folyt)</a:t>
            </a:r>
            <a:endParaRPr lang="hu-HU" dirty="0"/>
          </a:p>
        </p:txBody>
      </p:sp>
      <p:sp>
        <p:nvSpPr>
          <p:cNvPr id="3" name="Tartalom helye 2"/>
          <p:cNvSpPr>
            <a:spLocks noGrp="1"/>
          </p:cNvSpPr>
          <p:nvPr>
            <p:ph sz="half" idx="1"/>
          </p:nvPr>
        </p:nvSpPr>
        <p:spPr>
          <a:xfrm>
            <a:off x="1331640" y="1484784"/>
            <a:ext cx="7812360" cy="5234876"/>
          </a:xfrm>
        </p:spPr>
        <p:txBody>
          <a:bodyPr>
            <a:normAutofit/>
          </a:bodyPr>
          <a:lstStyle/>
          <a:p>
            <a:pPr>
              <a:spcBef>
                <a:spcPts val="1200"/>
              </a:spcBef>
            </a:pPr>
            <a:r>
              <a:rPr lang="hu-HU" sz="3000" b="1">
                <a:solidFill>
                  <a:srgbClr val="FF0000"/>
                </a:solidFill>
              </a:rPr>
              <a:t>contain</a:t>
            </a:r>
            <a:br>
              <a:rPr lang="hu-HU" sz="3000" b="1">
                <a:solidFill>
                  <a:srgbClr val="FF0000"/>
                </a:solidFill>
              </a:rPr>
            </a:br>
            <a:r>
              <a:rPr lang="hu-HU" sz="3000"/>
              <a:t>(magában foglal):</a:t>
            </a:r>
            <a:br>
              <a:rPr lang="hu-HU" sz="3000"/>
            </a:br>
            <a:r>
              <a:rPr lang="hu-HU" sz="3000"/>
              <a:t>változatlan képarány</a:t>
            </a:r>
            <a:br>
              <a:rPr lang="hu-HU" sz="3000"/>
            </a:br>
            <a:r>
              <a:rPr lang="hu-HU" sz="3000"/>
              <a:t>mellett a háttérkép</a:t>
            </a:r>
            <a:br>
              <a:rPr lang="hu-HU" sz="3000"/>
            </a:br>
            <a:r>
              <a:rPr lang="hu-HU" sz="3000"/>
              <a:t>mérete úgy változik,</a:t>
            </a:r>
            <a:br>
              <a:rPr lang="hu-HU" sz="3000"/>
            </a:br>
            <a:r>
              <a:rPr lang="hu-HU" sz="3000"/>
              <a:t>hogy </a:t>
            </a:r>
            <a:r>
              <a:rPr lang="hu-HU" sz="3000" b="1"/>
              <a:t>a teljes háttér-</a:t>
            </a:r>
            <a:br>
              <a:rPr lang="hu-HU" sz="3000" b="1"/>
            </a:br>
            <a:r>
              <a:rPr lang="hu-HU" sz="3000" b="1"/>
              <a:t>kép beleférjen a</a:t>
            </a:r>
            <a:br>
              <a:rPr lang="hu-HU" sz="3000" b="1"/>
            </a:br>
            <a:r>
              <a:rPr lang="hu-HU" sz="3000" b="1"/>
              <a:t>háttérként kijelölt</a:t>
            </a:r>
            <a:br>
              <a:rPr lang="hu-HU" sz="3000" b="1"/>
            </a:br>
            <a:r>
              <a:rPr lang="hu-HU" sz="3000" b="1"/>
              <a:t>területbe</a:t>
            </a:r>
            <a:br>
              <a:rPr lang="hu-HU" sz="3000" b="1"/>
            </a:br>
            <a:r>
              <a:rPr lang="hu-HU" i="1"/>
              <a:t>(vagyis a képet arányos úgy méretezi, hogy ne legyen a képből levágás)</a:t>
            </a:r>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91</a:t>
            </a:fld>
            <a:endParaRPr lang="hu-HU" dirty="0"/>
          </a:p>
        </p:txBody>
      </p:sp>
      <p:pic>
        <p:nvPicPr>
          <p:cNvPr id="6" name="Kép 5"/>
          <p:cNvPicPr>
            <a:picLocks noChangeAspect="1"/>
          </p:cNvPicPr>
          <p:nvPr/>
        </p:nvPicPr>
        <p:blipFill rotWithShape="1">
          <a:blip r:embed="rId2"/>
          <a:srcRect l="44087" t="57569" r="34647" b="1099"/>
          <a:stretch/>
        </p:blipFill>
        <p:spPr bwMode="auto">
          <a:xfrm>
            <a:off x="5364088" y="1556792"/>
            <a:ext cx="3600000" cy="393405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927310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6. Háttérkép hatóköre</a:t>
            </a:r>
            <a:endParaRPr lang="hu-HU" dirty="0"/>
          </a:p>
        </p:txBody>
      </p:sp>
      <p:sp>
        <p:nvSpPr>
          <p:cNvPr id="3" name="Tartalom helye 2"/>
          <p:cNvSpPr>
            <a:spLocks noGrp="1"/>
          </p:cNvSpPr>
          <p:nvPr>
            <p:ph sz="half" idx="1"/>
          </p:nvPr>
        </p:nvSpPr>
        <p:spPr>
          <a:xfrm>
            <a:off x="1331640" y="1484784"/>
            <a:ext cx="7812360" cy="5234876"/>
          </a:xfrm>
        </p:spPr>
        <p:txBody>
          <a:bodyPr>
            <a:normAutofit/>
          </a:bodyPr>
          <a:lstStyle/>
          <a:p>
            <a:pPr marL="0" indent="0">
              <a:spcBef>
                <a:spcPts val="0"/>
              </a:spcBef>
              <a:spcAft>
                <a:spcPts val="1800"/>
              </a:spcAft>
              <a:buNone/>
            </a:pPr>
            <a:r>
              <a:rPr lang="hu-HU" sz="3200"/>
              <a:t>Alaphelyzetben a háttérkép (és -szín) hatóköre az elem szegélye által határolt területéig tart: a </a:t>
            </a:r>
            <a:r>
              <a:rPr lang="hu-HU" sz="3200" b="1">
                <a:solidFill>
                  <a:srgbClr val="FF0000"/>
                </a:solidFill>
                <a:latin typeface="Courier New" panose="02070309020205020404" pitchFamily="49" charset="0"/>
                <a:cs typeface="Courier New" panose="02070309020205020404" pitchFamily="49" charset="0"/>
              </a:rPr>
              <a:t>background-clip </a:t>
            </a:r>
            <a:r>
              <a:rPr lang="hu-HU" sz="3200"/>
              <a:t>tulajdonsággal ezen is változtathatunk.</a:t>
            </a:r>
            <a:endParaRPr lang="hu-HU" sz="2600" i="1"/>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92</a:t>
            </a:fld>
            <a:endParaRPr lang="hu-HU" dirty="0"/>
          </a:p>
        </p:txBody>
      </p:sp>
      <p:pic>
        <p:nvPicPr>
          <p:cNvPr id="5" name="Kép 4"/>
          <p:cNvPicPr>
            <a:picLocks noChangeAspect="1"/>
          </p:cNvPicPr>
          <p:nvPr/>
        </p:nvPicPr>
        <p:blipFill rotWithShape="1">
          <a:blip r:embed="rId2"/>
          <a:srcRect l="1452" t="21588" r="13589" b="23056"/>
          <a:stretch/>
        </p:blipFill>
        <p:spPr bwMode="auto">
          <a:xfrm>
            <a:off x="1332000" y="3672000"/>
            <a:ext cx="7632000" cy="279517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090375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6. Háttérkép hatóköre (f)</a:t>
            </a:r>
            <a:endParaRPr lang="hu-HU" dirty="0"/>
          </a:p>
        </p:txBody>
      </p:sp>
      <p:sp>
        <p:nvSpPr>
          <p:cNvPr id="3" name="Tartalom helye 2"/>
          <p:cNvSpPr>
            <a:spLocks noGrp="1"/>
          </p:cNvSpPr>
          <p:nvPr>
            <p:ph sz="half" idx="1"/>
          </p:nvPr>
        </p:nvSpPr>
        <p:spPr>
          <a:xfrm>
            <a:off x="1331640" y="1484784"/>
            <a:ext cx="7812360" cy="5234876"/>
          </a:xfrm>
        </p:spPr>
        <p:txBody>
          <a:bodyPr>
            <a:normAutofit/>
          </a:bodyPr>
          <a:lstStyle/>
          <a:p>
            <a:pPr marL="182563" indent="0">
              <a:spcBef>
                <a:spcPts val="0"/>
              </a:spcBef>
              <a:buNone/>
            </a:pPr>
            <a:endParaRPr lang="hu-HU" sz="600" b="1">
              <a:solidFill>
                <a:srgbClr val="FF0000"/>
              </a:solidFill>
            </a:endParaRPr>
          </a:p>
          <a:p>
            <a:pPr marL="2063750" indent="0">
              <a:spcBef>
                <a:spcPts val="0"/>
              </a:spcBef>
              <a:spcAft>
                <a:spcPts val="8400"/>
              </a:spcAft>
              <a:buNone/>
            </a:pPr>
            <a:r>
              <a:rPr lang="hu-HU" sz="3000" b="1">
                <a:solidFill>
                  <a:srgbClr val="FF0000"/>
                </a:solidFill>
              </a:rPr>
              <a:t>border-box</a:t>
            </a:r>
            <a:r>
              <a:rPr lang="hu-HU" sz="3000"/>
              <a:t>: a </a:t>
            </a:r>
            <a:r>
              <a:rPr lang="hu-HU" sz="3000" b="1"/>
              <a:t>szegélyek külső</a:t>
            </a:r>
            <a:br>
              <a:rPr lang="hu-HU" sz="3000" b="1"/>
            </a:br>
            <a:r>
              <a:rPr lang="hu-HU" sz="3000" b="1"/>
              <a:t>élei által határolt </a:t>
            </a:r>
            <a:r>
              <a:rPr lang="hu-HU" sz="3000"/>
              <a:t>teljes területre</a:t>
            </a:r>
          </a:p>
          <a:p>
            <a:pPr marL="0" indent="0" defTabSz="1149350">
              <a:spcBef>
                <a:spcPts val="0"/>
              </a:spcBef>
              <a:spcAft>
                <a:spcPts val="6600"/>
              </a:spcAft>
              <a:buNone/>
            </a:pPr>
            <a:r>
              <a:rPr lang="hu-HU" sz="3000" b="1">
                <a:solidFill>
                  <a:srgbClr val="FF0000"/>
                </a:solidFill>
              </a:rPr>
              <a:t>padding box</a:t>
            </a:r>
            <a:r>
              <a:rPr lang="hu-HU" sz="3000"/>
              <a:t>: a </a:t>
            </a:r>
            <a:r>
              <a:rPr lang="hu-HU" sz="3000" b="1"/>
              <a:t>belső margó</a:t>
            </a:r>
            <a:br>
              <a:rPr lang="hu-HU" sz="3000"/>
            </a:br>
            <a:r>
              <a:rPr lang="hu-HU" sz="3000"/>
              <a:t>és a tartalom együttes dobozára</a:t>
            </a:r>
          </a:p>
          <a:p>
            <a:pPr marL="2063750" indent="0" defTabSz="247650">
              <a:spcBef>
                <a:spcPts val="0"/>
              </a:spcBef>
              <a:spcAft>
                <a:spcPts val="5000"/>
              </a:spcAft>
              <a:buNone/>
            </a:pPr>
            <a:r>
              <a:rPr lang="hu-HU" sz="3000" b="1">
                <a:solidFill>
                  <a:srgbClr val="FF0000"/>
                </a:solidFill>
              </a:rPr>
              <a:t>content-box</a:t>
            </a:r>
            <a:r>
              <a:rPr lang="hu-HU" sz="3000"/>
              <a:t>: a </a:t>
            </a:r>
            <a:r>
              <a:rPr lang="hu-HU" sz="3000" b="1"/>
              <a:t>tartalom</a:t>
            </a:r>
            <a:r>
              <a:rPr lang="hu-HU" sz="3000"/>
              <a:t> doboz-</a:t>
            </a:r>
            <a:br>
              <a:rPr lang="hu-HU" sz="3000"/>
            </a:br>
            <a:r>
              <a:rPr lang="hu-HU" sz="3000"/>
              <a:t>ra vonatkozik a megadott érték</a:t>
            </a:r>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93</a:t>
            </a:fld>
            <a:endParaRPr lang="hu-HU" dirty="0"/>
          </a:p>
        </p:txBody>
      </p:sp>
      <p:pic>
        <p:nvPicPr>
          <p:cNvPr id="5" name="Kép 4"/>
          <p:cNvPicPr>
            <a:picLocks noChangeAspect="1"/>
          </p:cNvPicPr>
          <p:nvPr/>
        </p:nvPicPr>
        <p:blipFill rotWithShape="1">
          <a:blip r:embed="rId2"/>
          <a:srcRect l="1452" t="21588" r="70801" b="23056"/>
          <a:stretch/>
        </p:blipFill>
        <p:spPr bwMode="auto">
          <a:xfrm>
            <a:off x="1331640" y="1340770"/>
            <a:ext cx="1980000" cy="2220378"/>
          </a:xfrm>
          <a:prstGeom prst="rect">
            <a:avLst/>
          </a:prstGeom>
          <a:ln>
            <a:noFill/>
          </a:ln>
          <a:extLst>
            <a:ext uri="{53640926-AAD7-44D8-BBD7-CCE9431645EC}">
              <a14:shadowObscured xmlns:a14="http://schemas.microsoft.com/office/drawing/2010/main"/>
            </a:ext>
          </a:extLst>
        </p:spPr>
      </p:pic>
      <p:pic>
        <p:nvPicPr>
          <p:cNvPr id="6" name="Kép 5"/>
          <p:cNvPicPr>
            <a:picLocks noChangeAspect="1"/>
          </p:cNvPicPr>
          <p:nvPr/>
        </p:nvPicPr>
        <p:blipFill rotWithShape="1">
          <a:blip r:embed="rId2"/>
          <a:srcRect l="29878" t="21588" r="42460" b="23056"/>
          <a:stretch/>
        </p:blipFill>
        <p:spPr bwMode="auto">
          <a:xfrm>
            <a:off x="7164000" y="2838231"/>
            <a:ext cx="1980000" cy="2227163"/>
          </a:xfrm>
          <a:prstGeom prst="rect">
            <a:avLst/>
          </a:prstGeom>
          <a:ln>
            <a:noFill/>
          </a:ln>
          <a:extLst>
            <a:ext uri="{53640926-AAD7-44D8-BBD7-CCE9431645EC}">
              <a14:shadowObscured xmlns:a14="http://schemas.microsoft.com/office/drawing/2010/main"/>
            </a:ext>
          </a:extLst>
        </p:spPr>
      </p:pic>
      <p:pic>
        <p:nvPicPr>
          <p:cNvPr id="7" name="Kép 6"/>
          <p:cNvPicPr>
            <a:picLocks noChangeAspect="1"/>
          </p:cNvPicPr>
          <p:nvPr/>
        </p:nvPicPr>
        <p:blipFill rotWithShape="1">
          <a:blip r:embed="rId2"/>
          <a:srcRect l="58902" t="21588" r="13589" b="23056"/>
          <a:stretch/>
        </p:blipFill>
        <p:spPr bwMode="auto">
          <a:xfrm>
            <a:off x="1331640" y="4618390"/>
            <a:ext cx="1980000" cy="22396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941800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7. Háttérkép referencia</a:t>
            </a:r>
            <a:endParaRPr lang="hu-HU" dirty="0"/>
          </a:p>
        </p:txBody>
      </p:sp>
      <p:sp>
        <p:nvSpPr>
          <p:cNvPr id="3" name="Tartalom helye 2"/>
          <p:cNvSpPr>
            <a:spLocks noGrp="1"/>
          </p:cNvSpPr>
          <p:nvPr>
            <p:ph sz="half" idx="1"/>
          </p:nvPr>
        </p:nvSpPr>
        <p:spPr>
          <a:xfrm>
            <a:off x="1331640" y="1484784"/>
            <a:ext cx="7812360" cy="5373216"/>
          </a:xfrm>
        </p:spPr>
        <p:txBody>
          <a:bodyPr>
            <a:normAutofit/>
          </a:bodyPr>
          <a:lstStyle/>
          <a:p>
            <a:pPr marL="0" indent="0">
              <a:spcBef>
                <a:spcPts val="0"/>
              </a:spcBef>
              <a:spcAft>
                <a:spcPts val="1800"/>
              </a:spcAft>
              <a:buNone/>
            </a:pPr>
            <a:r>
              <a:rPr lang="hu-HU" sz="3200"/>
              <a:t>A háttérképek helyzetének megadásához a pozicionálás referenciapontjának és az ahhoz képest meghatározott helyzetnek az ismerete szükséges.</a:t>
            </a:r>
          </a:p>
          <a:p>
            <a:pPr marL="0" indent="0" algn="ctr">
              <a:spcBef>
                <a:spcPts val="0"/>
              </a:spcBef>
              <a:spcAft>
                <a:spcPts val="1800"/>
              </a:spcAft>
              <a:buNone/>
            </a:pPr>
            <a:r>
              <a:rPr lang="hu-HU" sz="3200" b="1">
                <a:solidFill>
                  <a:srgbClr val="FF0000"/>
                </a:solidFill>
                <a:latin typeface="Courier New" panose="02070309020205020404" pitchFamily="49" charset="0"/>
                <a:cs typeface="Courier New" panose="02070309020205020404" pitchFamily="49" charset="0"/>
              </a:rPr>
              <a:t>background-origin: …;</a:t>
            </a:r>
          </a:p>
          <a:p>
            <a:pPr>
              <a:spcBef>
                <a:spcPts val="0"/>
              </a:spcBef>
              <a:spcAft>
                <a:spcPts val="1200"/>
              </a:spcAft>
            </a:pPr>
            <a:r>
              <a:rPr lang="hu-HU" b="1">
                <a:solidFill>
                  <a:srgbClr val="FF0000"/>
                </a:solidFill>
              </a:rPr>
              <a:t>padding-box</a:t>
            </a:r>
            <a:r>
              <a:rPr lang="hu-HU"/>
              <a:t> (alapértelmezett):</a:t>
            </a:r>
            <a:br>
              <a:rPr lang="hu-HU"/>
            </a:br>
            <a:r>
              <a:rPr lang="hu-HU" b="1" i="1"/>
              <a:t>belső margó-doboz </a:t>
            </a:r>
            <a:r>
              <a:rPr lang="hu-HU"/>
              <a:t>bal felső sarka</a:t>
            </a:r>
          </a:p>
          <a:p>
            <a:pPr>
              <a:spcBef>
                <a:spcPts val="0"/>
              </a:spcBef>
              <a:spcAft>
                <a:spcPts val="1200"/>
              </a:spcAft>
            </a:pPr>
            <a:r>
              <a:rPr lang="hu-HU" b="1">
                <a:solidFill>
                  <a:srgbClr val="FF0000"/>
                </a:solidFill>
              </a:rPr>
              <a:t>content-box</a:t>
            </a:r>
            <a:r>
              <a:rPr lang="hu-HU"/>
              <a:t>: </a:t>
            </a:r>
            <a:r>
              <a:rPr lang="hu-HU" b="1" i="1"/>
              <a:t>tartalom-doboz </a:t>
            </a:r>
            <a:r>
              <a:rPr lang="hu-HU"/>
              <a:t>bal felső sarka</a:t>
            </a:r>
          </a:p>
          <a:p>
            <a:pPr>
              <a:spcBef>
                <a:spcPts val="0"/>
              </a:spcBef>
            </a:pPr>
            <a:r>
              <a:rPr lang="hu-HU" b="1">
                <a:solidFill>
                  <a:srgbClr val="FF0000"/>
                </a:solidFill>
              </a:rPr>
              <a:t>border-box</a:t>
            </a:r>
            <a:r>
              <a:rPr lang="hu-HU"/>
              <a:t>: </a:t>
            </a:r>
            <a:r>
              <a:rPr lang="hu-HU" b="1" i="1"/>
              <a:t>szegély-doboz</a:t>
            </a:r>
            <a:r>
              <a:rPr lang="hu-HU"/>
              <a:t> bal felső sarka</a:t>
            </a:r>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94</a:t>
            </a:fld>
            <a:endParaRPr lang="hu-HU" dirty="0"/>
          </a:p>
        </p:txBody>
      </p:sp>
    </p:spTree>
    <p:extLst>
      <p:ext uri="{BB962C8B-B14F-4D97-AF65-F5344CB8AC3E}">
        <p14:creationId xmlns:p14="http://schemas.microsoft.com/office/powerpoint/2010/main" val="17652556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7. Háttérkép referencia (f)</a:t>
            </a:r>
            <a:endParaRPr lang="hu-HU" dirty="0"/>
          </a:p>
        </p:txBody>
      </p:sp>
      <p:sp>
        <p:nvSpPr>
          <p:cNvPr id="3" name="Tartalom helye 2"/>
          <p:cNvSpPr>
            <a:spLocks noGrp="1"/>
          </p:cNvSpPr>
          <p:nvPr>
            <p:ph sz="half" idx="1"/>
          </p:nvPr>
        </p:nvSpPr>
        <p:spPr>
          <a:xfrm>
            <a:off x="1331640" y="4653136"/>
            <a:ext cx="7812360" cy="2187419"/>
          </a:xfrm>
        </p:spPr>
        <p:txBody>
          <a:bodyPr>
            <a:normAutofit/>
          </a:bodyPr>
          <a:lstStyle/>
          <a:p>
            <a:pPr marL="0" indent="0" algn="ctr">
              <a:spcBef>
                <a:spcPts val="0"/>
              </a:spcBef>
              <a:spcAft>
                <a:spcPts val="1800"/>
              </a:spcAft>
              <a:buNone/>
            </a:pPr>
            <a:r>
              <a:rPr lang="hu-HU" sz="3200"/>
              <a:t>a háttérkép nem lóg bele a szegélybe, </a:t>
            </a:r>
            <a:r>
              <a:rPr lang="hu-HU" sz="3200" b="1" i="1"/>
              <a:t>csak a belső margó és a tartalom</a:t>
            </a:r>
            <a:br>
              <a:rPr lang="hu-HU" sz="3200" b="1" i="1"/>
            </a:br>
            <a:r>
              <a:rPr lang="hu-HU" sz="3200"/>
              <a:t>területét fedi le</a:t>
            </a:r>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95</a:t>
            </a:fld>
            <a:endParaRPr lang="hu-HU" dirty="0"/>
          </a:p>
        </p:txBody>
      </p:sp>
      <p:pic>
        <p:nvPicPr>
          <p:cNvPr id="6" name="Kép 5"/>
          <p:cNvPicPr>
            <a:picLocks noChangeAspect="1"/>
          </p:cNvPicPr>
          <p:nvPr/>
        </p:nvPicPr>
        <p:blipFill rotWithShape="1">
          <a:blip r:embed="rId2"/>
          <a:srcRect l="50620" t="31801" r="2178" b="38425"/>
          <a:stretch/>
        </p:blipFill>
        <p:spPr bwMode="auto">
          <a:xfrm>
            <a:off x="1332000" y="1656000"/>
            <a:ext cx="7632000" cy="270658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761557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7. Háttérkép referencia (f)</a:t>
            </a:r>
            <a:endParaRPr lang="hu-HU" dirty="0"/>
          </a:p>
        </p:txBody>
      </p:sp>
      <p:sp>
        <p:nvSpPr>
          <p:cNvPr id="3" name="Tartalom helye 2"/>
          <p:cNvSpPr>
            <a:spLocks noGrp="1"/>
          </p:cNvSpPr>
          <p:nvPr>
            <p:ph sz="half" idx="1"/>
          </p:nvPr>
        </p:nvSpPr>
        <p:spPr>
          <a:xfrm>
            <a:off x="1331640" y="4653136"/>
            <a:ext cx="7812360" cy="2187419"/>
          </a:xfrm>
        </p:spPr>
        <p:txBody>
          <a:bodyPr>
            <a:normAutofit/>
          </a:bodyPr>
          <a:lstStyle/>
          <a:p>
            <a:pPr marL="0" indent="0" algn="ctr">
              <a:spcBef>
                <a:spcPts val="0"/>
              </a:spcBef>
              <a:spcAft>
                <a:spcPts val="1800"/>
              </a:spcAft>
              <a:buNone/>
            </a:pPr>
            <a:r>
              <a:rPr lang="hu-HU" sz="3200"/>
              <a:t>a háttérkép belelóg a szegélybe,</a:t>
            </a:r>
            <a:br>
              <a:rPr lang="hu-HU" sz="3200"/>
            </a:br>
            <a:r>
              <a:rPr lang="hu-HU" sz="3200" b="1" i="1"/>
              <a:t>a szegély, a belső margó és a tartalom</a:t>
            </a:r>
            <a:br>
              <a:rPr lang="hu-HU" sz="3200" b="1" i="1"/>
            </a:br>
            <a:r>
              <a:rPr lang="hu-HU" sz="3200"/>
              <a:t>területét fedi le</a:t>
            </a:r>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96</a:t>
            </a:fld>
            <a:endParaRPr lang="hu-HU" dirty="0"/>
          </a:p>
        </p:txBody>
      </p:sp>
      <p:pic>
        <p:nvPicPr>
          <p:cNvPr id="7" name="Kép 6"/>
          <p:cNvPicPr>
            <a:picLocks noChangeAspect="1"/>
          </p:cNvPicPr>
          <p:nvPr/>
        </p:nvPicPr>
        <p:blipFill rotWithShape="1">
          <a:blip r:embed="rId2"/>
          <a:srcRect l="50620" t="63424" r="2178" b="7742"/>
          <a:stretch/>
        </p:blipFill>
        <p:spPr bwMode="auto">
          <a:xfrm>
            <a:off x="1332000" y="1656000"/>
            <a:ext cx="7632000" cy="26208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761557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7. Háttérkép referencia (f)</a:t>
            </a:r>
            <a:endParaRPr lang="hu-HU" dirty="0"/>
          </a:p>
        </p:txBody>
      </p:sp>
      <p:sp>
        <p:nvSpPr>
          <p:cNvPr id="3" name="Tartalom helye 2"/>
          <p:cNvSpPr>
            <a:spLocks noGrp="1"/>
          </p:cNvSpPr>
          <p:nvPr>
            <p:ph sz="half" idx="1"/>
          </p:nvPr>
        </p:nvSpPr>
        <p:spPr>
          <a:xfrm>
            <a:off x="1331640" y="4653136"/>
            <a:ext cx="7812360" cy="2187419"/>
          </a:xfrm>
        </p:spPr>
        <p:txBody>
          <a:bodyPr>
            <a:normAutofit/>
          </a:bodyPr>
          <a:lstStyle/>
          <a:p>
            <a:pPr marL="0" indent="0" algn="ctr">
              <a:spcBef>
                <a:spcPts val="0"/>
              </a:spcBef>
              <a:spcAft>
                <a:spcPts val="1800"/>
              </a:spcAft>
              <a:buNone/>
            </a:pPr>
            <a:r>
              <a:rPr lang="hu-HU" sz="3200"/>
              <a:t>a háttérkép nem lóg bele</a:t>
            </a:r>
            <a:br>
              <a:rPr lang="hu-HU" sz="3200"/>
            </a:br>
            <a:r>
              <a:rPr lang="hu-HU" sz="3200"/>
              <a:t>sem a szegélybe, sem a belső margóba, </a:t>
            </a:r>
            <a:r>
              <a:rPr lang="hu-HU" sz="3200" b="1" i="1"/>
              <a:t>csak a tartalom </a:t>
            </a:r>
            <a:r>
              <a:rPr lang="hu-HU" sz="3200"/>
              <a:t>területét fedi le</a:t>
            </a:r>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97</a:t>
            </a:fld>
            <a:endParaRPr lang="hu-HU" dirty="0"/>
          </a:p>
        </p:txBody>
      </p:sp>
      <p:pic>
        <p:nvPicPr>
          <p:cNvPr id="8" name="Kép 7"/>
          <p:cNvPicPr>
            <a:picLocks noChangeAspect="1"/>
          </p:cNvPicPr>
          <p:nvPr/>
        </p:nvPicPr>
        <p:blipFill rotWithShape="1">
          <a:blip r:embed="rId2"/>
          <a:srcRect l="50623" t="68456" r="2282" b="2021"/>
          <a:stretch/>
        </p:blipFill>
        <p:spPr bwMode="auto">
          <a:xfrm>
            <a:off x="1332000" y="1656000"/>
            <a:ext cx="7632000" cy="26887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704010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8. Háttérkép gördíthetősége</a:t>
            </a:r>
            <a:endParaRPr lang="hu-HU" dirty="0"/>
          </a:p>
        </p:txBody>
      </p:sp>
      <p:sp>
        <p:nvSpPr>
          <p:cNvPr id="3" name="Tartalom helye 2"/>
          <p:cNvSpPr>
            <a:spLocks noGrp="1"/>
          </p:cNvSpPr>
          <p:nvPr>
            <p:ph sz="half" idx="1"/>
          </p:nvPr>
        </p:nvSpPr>
        <p:spPr>
          <a:xfrm>
            <a:off x="1331640" y="1340768"/>
            <a:ext cx="7812360" cy="5517232"/>
          </a:xfrm>
        </p:spPr>
        <p:txBody>
          <a:bodyPr>
            <a:normAutofit/>
          </a:bodyPr>
          <a:lstStyle/>
          <a:p>
            <a:pPr marL="0" indent="0" algn="ctr">
              <a:spcBef>
                <a:spcPts val="0"/>
              </a:spcBef>
              <a:spcAft>
                <a:spcPts val="1200"/>
              </a:spcAft>
              <a:buNone/>
            </a:pPr>
            <a:r>
              <a:rPr lang="hu-HU" sz="3200" b="1">
                <a:solidFill>
                  <a:srgbClr val="FF0000"/>
                </a:solidFill>
                <a:latin typeface="Courier New" panose="02070309020205020404" pitchFamily="49" charset="0"/>
                <a:cs typeface="Courier New" panose="02070309020205020404" pitchFamily="49" charset="0"/>
              </a:rPr>
              <a:t>background-attacment: …;</a:t>
            </a:r>
          </a:p>
          <a:p>
            <a:pPr marL="0" indent="0">
              <a:spcBef>
                <a:spcPts val="0"/>
              </a:spcBef>
              <a:spcAft>
                <a:spcPts val="600"/>
              </a:spcAft>
              <a:buNone/>
            </a:pPr>
            <a:r>
              <a:rPr lang="hu-HU" sz="3000"/>
              <a:t>A háttérképeknek a különböző viszonyítási alapon előírt </a:t>
            </a:r>
            <a:r>
              <a:rPr lang="hu-HU" sz="3000" b="1" i="1"/>
              <a:t>gördíthetőségét</a:t>
            </a:r>
            <a:r>
              <a:rPr lang="hu-HU" sz="3000"/>
              <a:t> adja meg.</a:t>
            </a:r>
          </a:p>
          <a:p>
            <a:pPr>
              <a:spcBef>
                <a:spcPts val="0"/>
              </a:spcBef>
              <a:spcAft>
                <a:spcPts val="600"/>
              </a:spcAft>
            </a:pPr>
            <a:r>
              <a:rPr lang="hu-HU" b="1">
                <a:solidFill>
                  <a:srgbClr val="FF0000"/>
                </a:solidFill>
              </a:rPr>
              <a:t>scroll</a:t>
            </a:r>
            <a:r>
              <a:rPr lang="hu-HU"/>
              <a:t> (alapértelmezett): ha a dokumentum mérete nagyobb a kijelző méreténél és ezért gördítésre van szükség, a háttérkép a tarta-</a:t>
            </a:r>
            <a:br>
              <a:rPr lang="hu-HU"/>
            </a:br>
            <a:r>
              <a:rPr lang="hu-HU"/>
              <a:t>lommal együtt </a:t>
            </a:r>
            <a:r>
              <a:rPr lang="hu-HU" b="1" i="1"/>
              <a:t>kigördül az ablakból</a:t>
            </a:r>
          </a:p>
          <a:p>
            <a:pPr>
              <a:spcBef>
                <a:spcPts val="0"/>
              </a:spcBef>
              <a:spcAft>
                <a:spcPts val="600"/>
              </a:spcAft>
            </a:pPr>
            <a:r>
              <a:rPr lang="hu-HU" b="1">
                <a:solidFill>
                  <a:srgbClr val="FF0000"/>
                </a:solidFill>
              </a:rPr>
              <a:t>local</a:t>
            </a:r>
            <a:r>
              <a:rPr lang="hu-HU"/>
              <a:t>: a háttérkép egy helyi tartalomhoz rögzített, de kigördül az ablakból</a:t>
            </a:r>
          </a:p>
          <a:p>
            <a:pPr>
              <a:spcBef>
                <a:spcPts val="0"/>
              </a:spcBef>
            </a:pPr>
            <a:r>
              <a:rPr lang="hu-HU" b="1">
                <a:solidFill>
                  <a:srgbClr val="FF0000"/>
                </a:solidFill>
              </a:rPr>
              <a:t>fixed</a:t>
            </a:r>
            <a:r>
              <a:rPr lang="hu-HU"/>
              <a:t>: a háttérkép a dokumentum görgetésé-től függetlenül az </a:t>
            </a:r>
            <a:r>
              <a:rPr lang="hu-HU" b="1" i="1"/>
              <a:t>állandó helyzetében lesz</a:t>
            </a:r>
          </a:p>
          <a:p>
            <a:pPr>
              <a:spcBef>
                <a:spcPts val="0"/>
              </a:spcBef>
              <a:spcAft>
                <a:spcPts val="600"/>
              </a:spcAft>
            </a:pPr>
            <a:endParaRPr lang="hu-HU"/>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98</a:t>
            </a:fld>
            <a:endParaRPr lang="hu-HU" dirty="0"/>
          </a:p>
        </p:txBody>
      </p:sp>
    </p:spTree>
    <p:extLst>
      <p:ext uri="{BB962C8B-B14F-4D97-AF65-F5344CB8AC3E}">
        <p14:creationId xmlns:p14="http://schemas.microsoft.com/office/powerpoint/2010/main" val="12920790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Források</a:t>
            </a:r>
          </a:p>
        </p:txBody>
      </p:sp>
      <p:sp>
        <p:nvSpPr>
          <p:cNvPr id="3" name="Tartalom helye 2"/>
          <p:cNvSpPr>
            <a:spLocks noGrp="1"/>
          </p:cNvSpPr>
          <p:nvPr>
            <p:ph idx="1"/>
          </p:nvPr>
        </p:nvSpPr>
        <p:spPr/>
        <p:txBody>
          <a:bodyPr/>
          <a:lstStyle/>
          <a:p>
            <a:pPr>
              <a:spcBef>
                <a:spcPts val="1800"/>
              </a:spcBef>
            </a:pPr>
            <a:r>
              <a:rPr lang="hu-HU" dirty="0"/>
              <a:t>CSS-alapok</a:t>
            </a:r>
            <a:br>
              <a:rPr lang="hu-HU" dirty="0"/>
            </a:br>
            <a:r>
              <a:rPr lang="hu-HU" dirty="0"/>
              <a:t>(weblabor.hu/cikkek/</a:t>
            </a:r>
            <a:r>
              <a:rPr lang="hu-HU" dirty="0" err="1"/>
              <a:t>cssalapjai</a:t>
            </a:r>
            <a:r>
              <a:rPr lang="hu-HU" dirty="0"/>
              <a:t>)</a:t>
            </a:r>
          </a:p>
          <a:p>
            <a:pPr>
              <a:spcBef>
                <a:spcPts val="1800"/>
              </a:spcBef>
            </a:pPr>
            <a:r>
              <a:rPr lang="hu-HU" dirty="0"/>
              <a:t>w3schools.com</a:t>
            </a:r>
          </a:p>
          <a:p>
            <a:pPr>
              <a:spcBef>
                <a:spcPts val="1800"/>
              </a:spcBef>
            </a:pPr>
            <a:r>
              <a:rPr lang="hu-HU" dirty="0"/>
              <a:t>HTML5 + CSS3</a:t>
            </a:r>
            <a:br>
              <a:rPr lang="hu-HU" dirty="0"/>
            </a:br>
            <a:r>
              <a:rPr lang="hu-HU" dirty="0"/>
              <a:t>Szabványkövető statikus weboldalak szerkesztése</a:t>
            </a:r>
          </a:p>
          <a:p>
            <a:pPr>
              <a:spcBef>
                <a:spcPts val="1800"/>
              </a:spcBef>
            </a:pPr>
            <a:r>
              <a:rPr lang="hu-HU" dirty="0"/>
              <a:t>Dr. Pál László: Web technológiák</a:t>
            </a:r>
          </a:p>
          <a:p>
            <a:pPr>
              <a:spcBef>
                <a:spcPts val="1800"/>
              </a:spcBef>
            </a:pPr>
            <a:r>
              <a:rPr lang="hu-HU" dirty="0"/>
              <a:t>Gál Tamás: Webfejlesztés, webáruház készítés (webfejlesztes.gportal.eu)</a:t>
            </a:r>
          </a:p>
        </p:txBody>
      </p:sp>
      <p:sp>
        <p:nvSpPr>
          <p:cNvPr id="4" name="Dia számának helye 3"/>
          <p:cNvSpPr>
            <a:spLocks noGrp="1"/>
          </p:cNvSpPr>
          <p:nvPr>
            <p:ph type="sldNum" sz="quarter" idx="12"/>
          </p:nvPr>
        </p:nvSpPr>
        <p:spPr/>
        <p:txBody>
          <a:bodyPr/>
          <a:lstStyle/>
          <a:p>
            <a:fld id="{4DC61DD4-7DED-4AA4-9E5A-5F7D420479A6}" type="slidenum">
              <a:rPr lang="hu-HU" smtClean="0"/>
              <a:pPr/>
              <a:t>99</a:t>
            </a:fld>
            <a:endParaRPr lang="hu-HU" dirty="0"/>
          </a:p>
        </p:txBody>
      </p:sp>
    </p:spTree>
    <p:extLst>
      <p:ext uri="{BB962C8B-B14F-4D97-AF65-F5344CB8AC3E}">
        <p14:creationId xmlns:p14="http://schemas.microsoft.com/office/powerpoint/2010/main" val="3727284544"/>
      </p:ext>
    </p:extLst>
  </p:cSld>
  <p:clrMapOvr>
    <a:masterClrMapping/>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é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2816</TotalTime>
  <Words>5353</Words>
  <Application>Microsoft Office PowerPoint</Application>
  <PresentationFormat>Diavetítés a képernyőre (4:3 oldalarány)</PresentationFormat>
  <Paragraphs>621</Paragraphs>
  <Slides>99</Slides>
  <Notes>0</Notes>
  <HiddenSlides>0</HiddenSlides>
  <MMClips>0</MMClips>
  <ScaleCrop>false</ScaleCrop>
  <HeadingPairs>
    <vt:vector size="6" baseType="variant">
      <vt:variant>
        <vt:lpstr>Használt betűtípusok</vt:lpstr>
      </vt:variant>
      <vt:variant>
        <vt:i4>3</vt:i4>
      </vt:variant>
      <vt:variant>
        <vt:lpstr>Téma</vt:lpstr>
      </vt:variant>
      <vt:variant>
        <vt:i4>1</vt:i4>
      </vt:variant>
      <vt:variant>
        <vt:lpstr>Diacímek</vt:lpstr>
      </vt:variant>
      <vt:variant>
        <vt:i4>99</vt:i4>
      </vt:variant>
    </vt:vector>
  </HeadingPairs>
  <TitlesOfParts>
    <vt:vector size="103" baseType="lpstr">
      <vt:lpstr>Arial</vt:lpstr>
      <vt:lpstr>Calibri</vt:lpstr>
      <vt:lpstr>Courier New</vt:lpstr>
      <vt:lpstr>Office-téma</vt:lpstr>
      <vt:lpstr>Weboldalak formázása CSS-ben</vt:lpstr>
      <vt:lpstr>I. A dobozmodell</vt:lpstr>
      <vt:lpstr>A dobozok típusai</vt:lpstr>
      <vt:lpstr>A dobozok típusai példával</vt:lpstr>
      <vt:lpstr>A dobozok típusai (folyt)</vt:lpstr>
      <vt:lpstr>A dobozmodell - részek</vt:lpstr>
      <vt:lpstr>A dobozmodell – részek (folyt)</vt:lpstr>
      <vt:lpstr>A dobozmodell – részek (folyt)</vt:lpstr>
      <vt:lpstr>Az elemi doboz méretei</vt:lpstr>
      <vt:lpstr>Az elemi doboz méretei (folyt)</vt:lpstr>
      <vt:lpstr>Az elemi doboz méretei (folyt)</vt:lpstr>
      <vt:lpstr>Az elemi doboz méretei (folyt)</vt:lpstr>
      <vt:lpstr>Az elemi doboz méretei (folyt)</vt:lpstr>
      <vt:lpstr>1. Méretbeállítás</vt:lpstr>
      <vt:lpstr>1. Méretbeállítás (folyt)</vt:lpstr>
      <vt:lpstr>1. Méretbeállítás (folyt)</vt:lpstr>
      <vt:lpstr>2. A külső margó</vt:lpstr>
      <vt:lpstr>2. A külső margó (folyt)</vt:lpstr>
      <vt:lpstr>2. A külső margó (folyt)</vt:lpstr>
      <vt:lpstr>2. A külső margó (folyt)</vt:lpstr>
      <vt:lpstr>3. A belső margó</vt:lpstr>
      <vt:lpstr>3. A belső margó (folyt)</vt:lpstr>
      <vt:lpstr>3. A belső margó (folyt)</vt:lpstr>
      <vt:lpstr>3. A belső margó (folyt)</vt:lpstr>
      <vt:lpstr>4. A szegélyezés</vt:lpstr>
      <vt:lpstr>4. A szegélyezés (folyt)</vt:lpstr>
      <vt:lpstr>4.1. A szegély stílusa</vt:lpstr>
      <vt:lpstr>4.1. A szegély stílusa (folyt)</vt:lpstr>
      <vt:lpstr>4.1. A szegély stílusa (folyt)</vt:lpstr>
      <vt:lpstr>Körvonalak</vt:lpstr>
      <vt:lpstr>4.2. A szegély színe</vt:lpstr>
      <vt:lpstr>4.3. A szegély vastagsága</vt:lpstr>
      <vt:lpstr>4.3. A szegély vastagsága (folyt)</vt:lpstr>
      <vt:lpstr>4.4. Lekerekített szegély</vt:lpstr>
      <vt:lpstr>4.4. Lekerekített szegély (folyt)</vt:lpstr>
      <vt:lpstr>4.4. Lekerekített szegély (folyt)</vt:lpstr>
      <vt:lpstr>4.4. Lekerekített szegély (folyt)</vt:lpstr>
      <vt:lpstr>4.4. Lekerekített szegély (folyt)</vt:lpstr>
      <vt:lpstr>4.4. Lekerekített szegély (folyt)</vt:lpstr>
      <vt:lpstr>4.4. Lekerekített szegély (folyt)</vt:lpstr>
      <vt:lpstr>4.4. Lekerekített szegély (folyt)</vt:lpstr>
      <vt:lpstr>4.4. Lekerekített szegély (folyt)</vt:lpstr>
      <vt:lpstr>4.4. Lekerekített szegély (folyt)</vt:lpstr>
      <vt:lpstr>4.4. Lekerekített szegély (folyt)</vt:lpstr>
      <vt:lpstr>4.5. Szegély képből</vt:lpstr>
      <vt:lpstr>4.5. Szegély képből (folyt)</vt:lpstr>
      <vt:lpstr>4.5. Szegély képből (folyt)</vt:lpstr>
      <vt:lpstr>4.5. Szegély képből (folyt)</vt:lpstr>
      <vt:lpstr>4.5. Szegély képből (példa)</vt:lpstr>
      <vt:lpstr>4.5. Szegély képből (példa)</vt:lpstr>
      <vt:lpstr>II. Dobozok árnyékolása</vt:lpstr>
      <vt:lpstr>Dobozok árnyékolása (folyt)</vt:lpstr>
      <vt:lpstr>Dobozok árnyékolása (folyt)</vt:lpstr>
      <vt:lpstr>Dobozok árnyékolása (folyt)</vt:lpstr>
      <vt:lpstr>Dobozok árnyékolása (folyt)</vt:lpstr>
      <vt:lpstr>Dobozok árnyékolása (folyt)</vt:lpstr>
      <vt:lpstr>Dobozok árnyékolása (példák)</vt:lpstr>
      <vt:lpstr>Dobozok árnyékolása (példák)</vt:lpstr>
      <vt:lpstr>Dobozok árnyékolása (példák)</vt:lpstr>
      <vt:lpstr>Dobozok árnyékolása (példák)</vt:lpstr>
      <vt:lpstr>Dobozok árnyékolása (példák)</vt:lpstr>
      <vt:lpstr>Dobozok árnyékolása (példák)</vt:lpstr>
      <vt:lpstr>Dobozok árnyékolása (példák)</vt:lpstr>
      <vt:lpstr>Dobozok árnyékolása (folyt)</vt:lpstr>
      <vt:lpstr>Dobozok árnyékolása (folyt)</vt:lpstr>
      <vt:lpstr>III. Háttérbeállítások</vt:lpstr>
      <vt:lpstr>Háttértulajdonságok</vt:lpstr>
      <vt:lpstr>Háttértulajdonságok</vt:lpstr>
      <vt:lpstr>1. Háttérszín</vt:lpstr>
      <vt:lpstr>1. Háttérszín (folyt)</vt:lpstr>
      <vt:lpstr>2. Háttérkép</vt:lpstr>
      <vt:lpstr>2. Háttérkép (folyt)</vt:lpstr>
      <vt:lpstr>2. Háttérkép (folyt)</vt:lpstr>
      <vt:lpstr>2. Háttérkép (folyt)</vt:lpstr>
      <vt:lpstr>3. Háttérkép ismétlése</vt:lpstr>
      <vt:lpstr>3. Háttérkép ismétlése</vt:lpstr>
      <vt:lpstr>3. Háttérkép ismétlése (f)</vt:lpstr>
      <vt:lpstr>3. Háttérkép ismétlése (f)</vt:lpstr>
      <vt:lpstr>4. Háttérkép elhelyezése</vt:lpstr>
      <vt:lpstr>4. Háttérkép elhelyezése (f)</vt:lpstr>
      <vt:lpstr>4. Háttérkép elhelyezése (f)</vt:lpstr>
      <vt:lpstr>4. Háttérkép elhelyezése (f)</vt:lpstr>
      <vt:lpstr>4. Háttérkép elhelyezése (f)</vt:lpstr>
      <vt:lpstr>4. Háttérkép elhelyezése (f)</vt:lpstr>
      <vt:lpstr>4. Háttérkép elhelyezése (f)</vt:lpstr>
      <vt:lpstr>4. Háttérkép elhelyezése (f)</vt:lpstr>
      <vt:lpstr>5. Háttérkép mérete</vt:lpstr>
      <vt:lpstr>5. Háttérkép mérete (folyt)</vt:lpstr>
      <vt:lpstr>5. Háttérkép mérete (folyt)</vt:lpstr>
      <vt:lpstr>5. Háttérkép mérete (folyt)</vt:lpstr>
      <vt:lpstr>5. Háttérkép mérete (folyt)</vt:lpstr>
      <vt:lpstr>6. Háttérkép hatóköre</vt:lpstr>
      <vt:lpstr>6. Háttérkép hatóköre (f)</vt:lpstr>
      <vt:lpstr>7. Háttérkép referencia</vt:lpstr>
      <vt:lpstr>7. Háttérkép referencia (f)</vt:lpstr>
      <vt:lpstr>7. Háttérkép referencia (f)</vt:lpstr>
      <vt:lpstr>7. Háttérkép referencia (f)</vt:lpstr>
      <vt:lpstr>8. Háttérkép gördíthetősége</vt:lpstr>
      <vt:lpstr>Források</vt:lpstr>
    </vt:vector>
  </TitlesOfParts>
  <Company>SzKKVSzI Kőrösy József Tagintézmény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bemutató</dc:title>
  <dc:creator>MEdit</dc:creator>
  <cp:lastModifiedBy>Molnar Edit</cp:lastModifiedBy>
  <cp:revision>579</cp:revision>
  <dcterms:created xsi:type="dcterms:W3CDTF">2014-03-24T18:19:12Z</dcterms:created>
  <dcterms:modified xsi:type="dcterms:W3CDTF">2020-11-14T16:16:12Z</dcterms:modified>
</cp:coreProperties>
</file>